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60" r:id="rId2"/>
    <p:sldId id="256" r:id="rId3"/>
    <p:sldId id="361" r:id="rId4"/>
    <p:sldId id="362" r:id="rId5"/>
    <p:sldId id="3481" r:id="rId6"/>
    <p:sldId id="363" r:id="rId7"/>
    <p:sldId id="3545" r:id="rId8"/>
    <p:sldId id="364" r:id="rId9"/>
    <p:sldId id="3546" r:id="rId10"/>
    <p:sldId id="3550" r:id="rId11"/>
    <p:sldId id="3547" r:id="rId12"/>
    <p:sldId id="3548" r:id="rId13"/>
    <p:sldId id="3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99"/>
    <a:srgbClr val="FFFF00"/>
    <a:srgbClr val="FF0066"/>
    <a:srgbClr val="00CC66"/>
    <a:srgbClr val="CCFF99"/>
    <a:srgbClr val="996633"/>
    <a:srgbClr val="008080"/>
    <a:srgbClr val="3399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EA244-BB8D-4DC0-A70F-A9768280402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83E67-C80E-4AC6-8DD8-8C0DBCD7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47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ตัวแทนรูปบนสไลด์ 1">
            <a:extLst>
              <a:ext uri="{FF2B5EF4-FFF2-40B4-BE49-F238E27FC236}">
                <a16:creationId xmlns:a16="http://schemas.microsoft.com/office/drawing/2014/main" id="{BBC084D6-5A37-4562-8009-DA7DB118B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2275" y="1241425"/>
            <a:ext cx="5954713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ตัวแทนบันทึกย่อ 2">
            <a:extLst>
              <a:ext uri="{FF2B5EF4-FFF2-40B4-BE49-F238E27FC236}">
                <a16:creationId xmlns:a16="http://schemas.microsoft.com/office/drawing/2014/main" id="{E843DA47-346C-4D97-8187-5D30181C9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5124" name="ตัวแทนหมายเลขสไลด์ 3">
            <a:extLst>
              <a:ext uri="{FF2B5EF4-FFF2-40B4-BE49-F238E27FC236}">
                <a16:creationId xmlns:a16="http://schemas.microsoft.com/office/drawing/2014/main" id="{6B62B95B-6D63-44DE-B328-DC8CFCA5E5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86DC50-85F6-4D64-A40A-5D6659469D68}" type="slidenum">
              <a:rPr kumimoji="0" lang="th-TH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h-TH" altLang="th-T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4326">
              <a:defRPr/>
            </a:pPr>
            <a:fld id="{590ED670-1F4A-4858-9B1B-BE0A21CA4872}" type="slidenum">
              <a:rPr lang="en-SG">
                <a:solidFill>
                  <a:prstClr val="black"/>
                </a:solidFill>
              </a:rPr>
              <a:pPr defTabSz="914326">
                <a:defRPr/>
              </a:pPr>
              <a:t>7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35430-C6C2-4F2C-BF4B-876584A3E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BA788-C593-4B7B-922A-76CB509D6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8B9DB-663D-471E-9DFA-DA53279E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BA4-41BF-48B2-AF64-F479B006053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B4DBE-6DF5-4788-B651-05877AF0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D731C-24DD-435A-8B23-66A0D93DF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F60-6A1F-4769-B7C2-15AB9B1A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0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25278-E55D-421A-8FC8-91E82080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08A9F3-CD49-4361-86AB-C7A6BDDD2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14BE7-C7CE-4AF2-B171-4FD039A2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BA4-41BF-48B2-AF64-F479B006053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C5401-6F09-4164-A627-9601413B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5B106-053D-4F15-A88B-611E566FC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F60-6A1F-4769-B7C2-15AB9B1A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0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978894-51B1-4510-AC10-08A03C69A3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A8A21-39FD-4FFB-B009-9167DF5B8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B4793-67B6-4D72-9322-FD8CB3A4E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BA4-41BF-48B2-AF64-F479B006053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D0A90-9E98-4AD3-8733-53F8F1B6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ECF08-E480-4683-BAC6-B97F628B0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F60-6A1F-4769-B7C2-15AB9B1A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7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57FC2-0A4B-4EBF-A9FD-F0AF6E852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05F2A-9B00-4EED-BEA3-9CF30E87D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F830C-B0FE-47E8-B987-40C575B84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BA4-41BF-48B2-AF64-F479B006053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BB82F-5501-456E-B582-CB35A549C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FBE10-8B76-4484-A103-95180409B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F60-6A1F-4769-B7C2-15AB9B1A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0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722DC-D9CC-4776-9707-8230DEBBB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0DD66-578C-4F16-AB91-198B35D02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C4820-9EF9-4C29-8E77-70A787D1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BA4-41BF-48B2-AF64-F479B006053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C3E76-94A0-4709-969B-D56FD5FE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39066-324A-4E34-980B-BB0809EE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F60-6A1F-4769-B7C2-15AB9B1A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6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EA346-F34E-4D14-88A8-BC19CD235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6CA02-F463-4BEF-8D76-A531F1E0A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7E77B-AAA6-425F-BBE7-AB18320CA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E861E-5289-420E-9526-D7BDE34C9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BA4-41BF-48B2-AF64-F479B006053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BDFBC-32BD-4BF2-AC6F-486085F1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52C12-3D48-4423-9836-539297A3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F60-6A1F-4769-B7C2-15AB9B1A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5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6F93-B073-4F83-9E7B-31E088C74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8832D-304D-40F3-BD77-4E2B25271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CDB91-4FA9-4E6B-8DFB-7DA10D36F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9ED29-5B98-482C-BE64-326EFF43D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7E782-34EC-465C-8538-383C408ED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FAC3D2-0E39-4FB0-8525-55EDF953F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BA4-41BF-48B2-AF64-F479B006053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744764-E520-48F0-830D-BE2AA262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5C3A4F-939F-47AD-A955-973CD266C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F60-6A1F-4769-B7C2-15AB9B1A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56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245EA-16DD-420B-A1EC-E46296A01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EFCC99-7AF5-4BBD-BF32-EA07B82D7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BA4-41BF-48B2-AF64-F479B006053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CD1607-3115-4CDE-B808-37D94100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EE7EB7-4B7D-4731-9F67-8A23751B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F60-6A1F-4769-B7C2-15AB9B1A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7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228828-DBF3-4B46-8DCF-EA5CAA066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BA4-41BF-48B2-AF64-F479B006053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9CA01-694C-40B2-AC5C-301BB3BD1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B9B56-9B2A-47B6-9EB3-F969130F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F60-6A1F-4769-B7C2-15AB9B1A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5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0295-0FBB-48D2-9C12-4063CA4F1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E51C5-1B35-44E8-AF5E-A94C7D1CA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05B04-D575-4575-AB6F-858424647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4E737-4D3C-44A4-8C68-3576A4B33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BA4-41BF-48B2-AF64-F479B006053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51342-FB89-452E-B0A1-F3C3C2D10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3C650-0AAF-4406-AB1B-59B3D0BDA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F60-6A1F-4769-B7C2-15AB9B1A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3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2890-778B-49D6-AC00-244493CB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EF9AA7-CB55-4D25-A887-5213518636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3D723-7D06-4855-B0B7-DECF6990B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D6FBD-117A-46D3-B974-2EAEFDA25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BA4-41BF-48B2-AF64-F479B006053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EDB59-37F4-425A-BB88-468F172A1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5245E-736C-4308-81C8-910DAB957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F60-6A1F-4769-B7C2-15AB9B1A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AC3A81-C8C7-4869-B287-5F76D1640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E140E-016F-45C3-9B17-7783FE09C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E7E95-AA16-4588-9664-C202AE348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64BA4-41BF-48B2-AF64-F479B006053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53C8D-D4FD-489F-AA87-C2B2150EA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04AFB-CD8F-4321-9E52-6A5E47B05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26F60-6A1F-4769-B7C2-15AB9B1A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5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ชื่อเรื่อง 1">
            <a:extLst>
              <a:ext uri="{FF2B5EF4-FFF2-40B4-BE49-F238E27FC236}">
                <a16:creationId xmlns:a16="http://schemas.microsoft.com/office/drawing/2014/main" id="{82F360DB-535E-43C3-B0DD-2061A0C4A5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55662" y="1776778"/>
            <a:ext cx="10690225" cy="3641360"/>
          </a:xfrm>
          <a:solidFill>
            <a:srgbClr val="008080">
              <a:alpha val="91765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hangingPunct="1"/>
            <a:r>
              <a:rPr lang="th-TH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มติและสาระสำคัญจากการประชุม</a:t>
            </a:r>
            <a:br>
              <a:rPr lang="th-TH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คณะกรรมการหลักประกันสุขภาพแห่งชาติ </a:t>
            </a:r>
            <a:br>
              <a:rPr lang="th-TH" sz="54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4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</a:t>
            </a:r>
            <a:r>
              <a:rPr lang="en-US" sz="54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1/2565 </a:t>
            </a:r>
            <a:r>
              <a:rPr lang="th-TH" sz="54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</a:t>
            </a:r>
            <a:r>
              <a:rPr lang="en-US" sz="54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6 </a:t>
            </a:r>
            <a:r>
              <a:rPr lang="th-TH" sz="54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มกราคม </a:t>
            </a:r>
            <a:r>
              <a:rPr lang="en-US" sz="54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endParaRPr lang="th-TH" altLang="th-TH" b="1" dirty="0">
              <a:solidFill>
                <a:srgbClr val="FFC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99" name="ตัวแทนหมายเลขสไลด์ 3">
            <a:extLst>
              <a:ext uri="{FF2B5EF4-FFF2-40B4-BE49-F238E27FC236}">
                <a16:creationId xmlns:a16="http://schemas.microsoft.com/office/drawing/2014/main" id="{E872C959-2BA3-4C4C-BC9B-E2B3B23C0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1DB8D6-E334-49C3-9947-B852D4C36147}" type="slidenum">
              <a:rPr kumimoji="0" lang="th-TH" altLang="th-TH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h-TH" altLang="th-TH" sz="16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103" name="ชื่อเรื่องรอง 2">
            <a:extLst>
              <a:ext uri="{FF2B5EF4-FFF2-40B4-BE49-F238E27FC236}">
                <a16:creationId xmlns:a16="http://schemas.microsoft.com/office/drawing/2014/main" id="{06831B0A-0E62-4B70-BA1B-EAF1E4F5BE1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22965" y="5730875"/>
            <a:ext cx="7621818" cy="625475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th-TH" altLang="th-TH" sz="28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นำเสนอในการประชุม </a:t>
            </a:r>
            <a:r>
              <a:rPr lang="th-TH" altLang="th-TH" sz="28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อค</a:t>
            </a:r>
            <a:r>
              <a:rPr lang="th-TH" altLang="th-TH" sz="28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 เขต </a:t>
            </a:r>
            <a:r>
              <a:rPr lang="en-US" altLang="th-TH" sz="28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altLang="th-TH" sz="28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ราชบุรี</a:t>
            </a:r>
            <a:r>
              <a:rPr lang="en-US" altLang="th-TH" sz="28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28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</a:t>
            </a:r>
            <a:r>
              <a:rPr lang="en-US" altLang="th-TH" sz="28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1/2565</a:t>
            </a:r>
            <a:r>
              <a:rPr lang="th-TH" altLang="th-TH" sz="28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วันที่  </a:t>
            </a:r>
            <a:r>
              <a:rPr lang="en-US" altLang="th-TH" sz="28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 </a:t>
            </a:r>
            <a:r>
              <a:rPr lang="th-TH" altLang="th-TH" sz="28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กุมภาพันธ์ </a:t>
            </a:r>
            <a:r>
              <a:rPr lang="en-US" altLang="th-TH" sz="28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endParaRPr lang="th-TH" altLang="th-TH" sz="28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1F01ED-7455-4ED8-8959-4A1DDE3B5CE3}"/>
              </a:ext>
            </a:extLst>
          </p:cNvPr>
          <p:cNvSpPr txBox="1"/>
          <p:nvPr/>
        </p:nvSpPr>
        <p:spPr>
          <a:xfrm>
            <a:off x="8778571" y="267919"/>
            <a:ext cx="2963850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วาระที่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3.1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</a:t>
            </a:r>
            <a:r>
              <a:rPr lang="en-US" sz="36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06B44D5-1E23-4150-918A-2391CCAA5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7" y="223707"/>
            <a:ext cx="2345708" cy="108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4A02FE-1A6D-4C83-A71C-54CEF0E5FD78}"/>
              </a:ext>
            </a:extLst>
          </p:cNvPr>
          <p:cNvSpPr txBox="1"/>
          <p:nvPr/>
        </p:nvSpPr>
        <p:spPr>
          <a:xfrm>
            <a:off x="0" y="13251"/>
            <a:ext cx="12191999" cy="584775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เรื่องจากวาระ</a:t>
            </a:r>
            <a:r>
              <a:rPr lang="en-US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เพื่อพิจารณา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DAD81FA0-25B4-420B-80C6-66FE681BD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809" y="13251"/>
            <a:ext cx="1260335" cy="584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D6D1DF-1439-4E63-A02C-B98BEF27BEF6}"/>
              </a:ext>
            </a:extLst>
          </p:cNvPr>
          <p:cNvSpPr txBox="1"/>
          <p:nvPr/>
        </p:nvSpPr>
        <p:spPr>
          <a:xfrm>
            <a:off x="2681920" y="786416"/>
            <a:ext cx="81408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(ร่าง) ข้อบังคับคณะกรรมการหลักประกันสุขภาพแห่งชาติ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 </a:t>
            </a:r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เรื่อง </a:t>
            </a:r>
            <a:r>
              <a:rPr lang="th-TH" sz="2800" b="1" dirty="0">
                <a:solidFill>
                  <a:srgbClr val="0000CC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หลักเกณฑ์เกี่ยวกับการลงโทษปรับทางปกครอง</a:t>
            </a:r>
            <a:r>
              <a:rPr lang="en-US" sz="2800" b="1" dirty="0">
                <a:solidFill>
                  <a:srgbClr val="0000CC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 </a:t>
            </a:r>
            <a:r>
              <a:rPr lang="th-TH" sz="2800" b="1" dirty="0">
                <a:solidFill>
                  <a:srgbClr val="0000CC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และการเพิกถอนการขึ้นทะเบียนหน่วยบริการ พ.ศ. ....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6" name="Heptagon 5">
            <a:extLst>
              <a:ext uri="{FF2B5EF4-FFF2-40B4-BE49-F238E27FC236}">
                <a16:creationId xmlns:a16="http://schemas.microsoft.com/office/drawing/2014/main" id="{3F3B755F-BE9D-4662-8FE7-F785DDCC6501}"/>
              </a:ext>
            </a:extLst>
          </p:cNvPr>
          <p:cNvSpPr/>
          <p:nvPr/>
        </p:nvSpPr>
        <p:spPr>
          <a:xfrm>
            <a:off x="1724168" y="983312"/>
            <a:ext cx="762862" cy="560317"/>
          </a:xfrm>
          <a:prstGeom prst="heptagon">
            <a:avLst/>
          </a:prstGeom>
          <a:solidFill>
            <a:srgbClr val="3399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58596F-F3EC-42EF-9665-A536AEA5FF38}"/>
              </a:ext>
            </a:extLst>
          </p:cNvPr>
          <p:cNvSpPr txBox="1">
            <a:spLocks/>
          </p:cNvSpPr>
          <p:nvPr/>
        </p:nvSpPr>
        <p:spPr>
          <a:xfrm>
            <a:off x="335999" y="1851666"/>
            <a:ext cx="2852382" cy="548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มีรายละเอียดที่สำคัญ ดังนี้	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9">
            <a:extLst>
              <a:ext uri="{FF2B5EF4-FFF2-40B4-BE49-F238E27FC236}">
                <a16:creationId xmlns:a16="http://schemas.microsoft.com/office/drawing/2014/main" id="{FB4C5E96-746A-4680-ABBC-B0791CC03EB1}"/>
              </a:ext>
            </a:extLst>
          </p:cNvPr>
          <p:cNvSpPr txBox="1"/>
          <p:nvPr/>
        </p:nvSpPr>
        <p:spPr>
          <a:xfrm>
            <a:off x="308381" y="2511094"/>
            <a:ext cx="4045255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th-TH" sz="2400" b="1" u="sng" dirty="0">
                <a:solidFill>
                  <a:srgbClr val="0033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</a:t>
            </a:r>
            <a:r>
              <a:rPr lang="en-US" sz="2400" b="1" u="sng" dirty="0">
                <a:solidFill>
                  <a:srgbClr val="0033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400" b="1" u="sng" dirty="0">
                <a:solidFill>
                  <a:srgbClr val="0033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การลงโทษปรับทางปกครอง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   เหตุในการออกคำสั่งชำระค่าปรับ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   </a:t>
            </a:r>
            <a:r>
              <a:rPr lang="th-TH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การกำหนดค่าปรับ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- ข้อ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การชำระค่าปรับ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การอุทธรณ์คำสั่ง</a:t>
            </a:r>
          </a:p>
        </p:txBody>
      </p:sp>
      <p:sp>
        <p:nvSpPr>
          <p:cNvPr id="9" name="กล่องข้อความ 2">
            <a:extLst>
              <a:ext uri="{FF2B5EF4-FFF2-40B4-BE49-F238E27FC236}">
                <a16:creationId xmlns:a16="http://schemas.microsoft.com/office/drawing/2014/main" id="{E8794D1C-7548-411C-A959-9303A62DF3C8}"/>
              </a:ext>
            </a:extLst>
          </p:cNvPr>
          <p:cNvSpPr txBox="1"/>
          <p:nvPr/>
        </p:nvSpPr>
        <p:spPr>
          <a:xfrm>
            <a:off x="308381" y="4725329"/>
            <a:ext cx="430456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thaiDist">
              <a:spcBef>
                <a:spcPts val="0"/>
              </a:spcBef>
              <a:buNone/>
            </a:pPr>
            <a:r>
              <a:rPr lang="th-TH" sz="2400" b="1" u="sng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400" b="1" u="sng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การเพิกถอนการขึ้นทะเบียนหน่วยบริการ</a:t>
            </a:r>
          </a:p>
          <a:p>
            <a:pPr marL="0" indent="0" algn="thaiDist" defTabSz="627063">
              <a:spcBef>
                <a:spcPts val="0"/>
              </a:spcBef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การรายงาน และปัจจัยในการเพิกถอน  </a:t>
            </a:r>
          </a:p>
          <a:p>
            <a:pPr marL="0" indent="0" algn="thaiDist" defTabSz="627063">
              <a:spcBef>
                <a:spcPts val="0"/>
              </a:spcBef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การขึ้นทะเบียนหน่วยบริการ</a:t>
            </a:r>
          </a:p>
          <a:p>
            <a:pPr marL="0" indent="0" algn="thaiDist" defTabSz="627063">
              <a:spcBef>
                <a:spcPts val="0"/>
              </a:spcBef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การออกคำสั่งและการแจ้งคำสั่ง</a:t>
            </a:r>
          </a:p>
          <a:p>
            <a:pPr marL="0" indent="0" algn="thaiDist" defTabSz="627063">
              <a:spcBef>
                <a:spcPts val="0"/>
              </a:spcBef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การอุทธรณ์คำสั่ง</a:t>
            </a: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1A6D74-0AD8-431E-8615-EFA4EEA008E6}"/>
              </a:ext>
            </a:extLst>
          </p:cNvPr>
          <p:cNvCxnSpPr>
            <a:cxnSpLocks/>
          </p:cNvCxnSpPr>
          <p:nvPr/>
        </p:nvCxnSpPr>
        <p:spPr>
          <a:xfrm>
            <a:off x="3862317" y="5541402"/>
            <a:ext cx="897947" cy="0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กล่องข้อความ 2">
            <a:extLst>
              <a:ext uri="{FF2B5EF4-FFF2-40B4-BE49-F238E27FC236}">
                <a16:creationId xmlns:a16="http://schemas.microsoft.com/office/drawing/2014/main" id="{1BD92346-C514-4E6A-80AA-CA154E80C7B5}"/>
              </a:ext>
            </a:extLst>
          </p:cNvPr>
          <p:cNvSpPr txBox="1"/>
          <p:nvPr/>
        </p:nvSpPr>
        <p:spPr>
          <a:xfrm>
            <a:off x="4760264" y="2125808"/>
            <a:ext cx="7322880" cy="4524315"/>
          </a:xfrm>
          <a:custGeom>
            <a:avLst/>
            <a:gdLst>
              <a:gd name="connsiteX0" fmla="*/ 0 w 7322880"/>
              <a:gd name="connsiteY0" fmla="*/ 0 h 4524315"/>
              <a:gd name="connsiteX1" fmla="*/ 343612 w 7322880"/>
              <a:gd name="connsiteY1" fmla="*/ 0 h 4524315"/>
              <a:gd name="connsiteX2" fmla="*/ 906911 w 7322880"/>
              <a:gd name="connsiteY2" fmla="*/ 0 h 4524315"/>
              <a:gd name="connsiteX3" fmla="*/ 1396980 w 7322880"/>
              <a:gd name="connsiteY3" fmla="*/ 0 h 4524315"/>
              <a:gd name="connsiteX4" fmla="*/ 1887050 w 7322880"/>
              <a:gd name="connsiteY4" fmla="*/ 0 h 4524315"/>
              <a:gd name="connsiteX5" fmla="*/ 2596806 w 7322880"/>
              <a:gd name="connsiteY5" fmla="*/ 0 h 4524315"/>
              <a:gd name="connsiteX6" fmla="*/ 3233333 w 7322880"/>
              <a:gd name="connsiteY6" fmla="*/ 0 h 4524315"/>
              <a:gd name="connsiteX7" fmla="*/ 3869860 w 7322880"/>
              <a:gd name="connsiteY7" fmla="*/ 0 h 4524315"/>
              <a:gd name="connsiteX8" fmla="*/ 4286701 w 7322880"/>
              <a:gd name="connsiteY8" fmla="*/ 0 h 4524315"/>
              <a:gd name="connsiteX9" fmla="*/ 4703542 w 7322880"/>
              <a:gd name="connsiteY9" fmla="*/ 0 h 4524315"/>
              <a:gd name="connsiteX10" fmla="*/ 5266841 w 7322880"/>
              <a:gd name="connsiteY10" fmla="*/ 0 h 4524315"/>
              <a:gd name="connsiteX11" fmla="*/ 5903368 w 7322880"/>
              <a:gd name="connsiteY11" fmla="*/ 0 h 4524315"/>
              <a:gd name="connsiteX12" fmla="*/ 6246980 w 7322880"/>
              <a:gd name="connsiteY12" fmla="*/ 0 h 4524315"/>
              <a:gd name="connsiteX13" fmla="*/ 6737050 w 7322880"/>
              <a:gd name="connsiteY13" fmla="*/ 0 h 4524315"/>
              <a:gd name="connsiteX14" fmla="*/ 7322880 w 7322880"/>
              <a:gd name="connsiteY14" fmla="*/ 0 h 4524315"/>
              <a:gd name="connsiteX15" fmla="*/ 7322880 w 7322880"/>
              <a:gd name="connsiteY15" fmla="*/ 520296 h 4524315"/>
              <a:gd name="connsiteX16" fmla="*/ 7322880 w 7322880"/>
              <a:gd name="connsiteY16" fmla="*/ 995349 h 4524315"/>
              <a:gd name="connsiteX17" fmla="*/ 7322880 w 7322880"/>
              <a:gd name="connsiteY17" fmla="*/ 1651375 h 4524315"/>
              <a:gd name="connsiteX18" fmla="*/ 7322880 w 7322880"/>
              <a:gd name="connsiteY18" fmla="*/ 2262158 h 4524315"/>
              <a:gd name="connsiteX19" fmla="*/ 7322880 w 7322880"/>
              <a:gd name="connsiteY19" fmla="*/ 2918183 h 4524315"/>
              <a:gd name="connsiteX20" fmla="*/ 7322880 w 7322880"/>
              <a:gd name="connsiteY20" fmla="*/ 3393236 h 4524315"/>
              <a:gd name="connsiteX21" fmla="*/ 7322880 w 7322880"/>
              <a:gd name="connsiteY21" fmla="*/ 4524315 h 4524315"/>
              <a:gd name="connsiteX22" fmla="*/ 6906039 w 7322880"/>
              <a:gd name="connsiteY22" fmla="*/ 4524315 h 4524315"/>
              <a:gd name="connsiteX23" fmla="*/ 6196283 w 7322880"/>
              <a:gd name="connsiteY23" fmla="*/ 4524315 h 4524315"/>
              <a:gd name="connsiteX24" fmla="*/ 5559756 w 7322880"/>
              <a:gd name="connsiteY24" fmla="*/ 4524315 h 4524315"/>
              <a:gd name="connsiteX25" fmla="*/ 4923229 w 7322880"/>
              <a:gd name="connsiteY25" fmla="*/ 4524315 h 4524315"/>
              <a:gd name="connsiteX26" fmla="*/ 4213472 w 7322880"/>
              <a:gd name="connsiteY26" fmla="*/ 4524315 h 4524315"/>
              <a:gd name="connsiteX27" fmla="*/ 3869860 w 7322880"/>
              <a:gd name="connsiteY27" fmla="*/ 4524315 h 4524315"/>
              <a:gd name="connsiteX28" fmla="*/ 3379791 w 7322880"/>
              <a:gd name="connsiteY28" fmla="*/ 4524315 h 4524315"/>
              <a:gd name="connsiteX29" fmla="*/ 2889721 w 7322880"/>
              <a:gd name="connsiteY29" fmla="*/ 4524315 h 4524315"/>
              <a:gd name="connsiteX30" fmla="*/ 2179965 w 7322880"/>
              <a:gd name="connsiteY30" fmla="*/ 4524315 h 4524315"/>
              <a:gd name="connsiteX31" fmla="*/ 1616667 w 7322880"/>
              <a:gd name="connsiteY31" fmla="*/ 4524315 h 4524315"/>
              <a:gd name="connsiteX32" fmla="*/ 1199826 w 7322880"/>
              <a:gd name="connsiteY32" fmla="*/ 4524315 h 4524315"/>
              <a:gd name="connsiteX33" fmla="*/ 856214 w 7322880"/>
              <a:gd name="connsiteY33" fmla="*/ 4524315 h 4524315"/>
              <a:gd name="connsiteX34" fmla="*/ 0 w 7322880"/>
              <a:gd name="connsiteY34" fmla="*/ 4524315 h 4524315"/>
              <a:gd name="connsiteX35" fmla="*/ 0 w 7322880"/>
              <a:gd name="connsiteY35" fmla="*/ 3868289 h 4524315"/>
              <a:gd name="connsiteX36" fmla="*/ 0 w 7322880"/>
              <a:gd name="connsiteY36" fmla="*/ 3347993 h 4524315"/>
              <a:gd name="connsiteX37" fmla="*/ 0 w 7322880"/>
              <a:gd name="connsiteY37" fmla="*/ 2872940 h 4524315"/>
              <a:gd name="connsiteX38" fmla="*/ 0 w 7322880"/>
              <a:gd name="connsiteY38" fmla="*/ 2307401 h 4524315"/>
              <a:gd name="connsiteX39" fmla="*/ 0 w 7322880"/>
              <a:gd name="connsiteY39" fmla="*/ 1877591 h 4524315"/>
              <a:gd name="connsiteX40" fmla="*/ 0 w 7322880"/>
              <a:gd name="connsiteY40" fmla="*/ 1402538 h 4524315"/>
              <a:gd name="connsiteX41" fmla="*/ 0 w 7322880"/>
              <a:gd name="connsiteY41" fmla="*/ 746512 h 4524315"/>
              <a:gd name="connsiteX42" fmla="*/ 0 w 7322880"/>
              <a:gd name="connsiteY42" fmla="*/ 0 h 452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322880" h="4524315" extrusionOk="0">
                <a:moveTo>
                  <a:pt x="0" y="0"/>
                </a:moveTo>
                <a:cubicBezTo>
                  <a:pt x="107858" y="-10798"/>
                  <a:pt x="226403" y="17085"/>
                  <a:pt x="343612" y="0"/>
                </a:cubicBezTo>
                <a:cubicBezTo>
                  <a:pt x="460821" y="-17085"/>
                  <a:pt x="710430" y="42788"/>
                  <a:pt x="906911" y="0"/>
                </a:cubicBezTo>
                <a:cubicBezTo>
                  <a:pt x="1103392" y="-42788"/>
                  <a:pt x="1227479" y="41343"/>
                  <a:pt x="1396980" y="0"/>
                </a:cubicBezTo>
                <a:cubicBezTo>
                  <a:pt x="1566481" y="-41343"/>
                  <a:pt x="1647842" y="2293"/>
                  <a:pt x="1887050" y="0"/>
                </a:cubicBezTo>
                <a:cubicBezTo>
                  <a:pt x="2126258" y="-2293"/>
                  <a:pt x="2275900" y="71601"/>
                  <a:pt x="2596806" y="0"/>
                </a:cubicBezTo>
                <a:cubicBezTo>
                  <a:pt x="2917712" y="-71601"/>
                  <a:pt x="3031793" y="62937"/>
                  <a:pt x="3233333" y="0"/>
                </a:cubicBezTo>
                <a:cubicBezTo>
                  <a:pt x="3434873" y="-62937"/>
                  <a:pt x="3731665" y="14715"/>
                  <a:pt x="3869860" y="0"/>
                </a:cubicBezTo>
                <a:cubicBezTo>
                  <a:pt x="4008055" y="-14715"/>
                  <a:pt x="4096254" y="19514"/>
                  <a:pt x="4286701" y="0"/>
                </a:cubicBezTo>
                <a:cubicBezTo>
                  <a:pt x="4477148" y="-19514"/>
                  <a:pt x="4572262" y="19297"/>
                  <a:pt x="4703542" y="0"/>
                </a:cubicBezTo>
                <a:cubicBezTo>
                  <a:pt x="4834822" y="-19297"/>
                  <a:pt x="5111752" y="35103"/>
                  <a:pt x="5266841" y="0"/>
                </a:cubicBezTo>
                <a:cubicBezTo>
                  <a:pt x="5421930" y="-35103"/>
                  <a:pt x="5761069" y="73959"/>
                  <a:pt x="5903368" y="0"/>
                </a:cubicBezTo>
                <a:cubicBezTo>
                  <a:pt x="6045667" y="-73959"/>
                  <a:pt x="6174169" y="10077"/>
                  <a:pt x="6246980" y="0"/>
                </a:cubicBezTo>
                <a:cubicBezTo>
                  <a:pt x="6319791" y="-10077"/>
                  <a:pt x="6603576" y="1620"/>
                  <a:pt x="6737050" y="0"/>
                </a:cubicBezTo>
                <a:cubicBezTo>
                  <a:pt x="6870524" y="-1620"/>
                  <a:pt x="7099871" y="4496"/>
                  <a:pt x="7322880" y="0"/>
                </a:cubicBezTo>
                <a:cubicBezTo>
                  <a:pt x="7380661" y="119061"/>
                  <a:pt x="7264973" y="339925"/>
                  <a:pt x="7322880" y="520296"/>
                </a:cubicBezTo>
                <a:cubicBezTo>
                  <a:pt x="7380787" y="700667"/>
                  <a:pt x="7296506" y="785777"/>
                  <a:pt x="7322880" y="995349"/>
                </a:cubicBezTo>
                <a:cubicBezTo>
                  <a:pt x="7349254" y="1204921"/>
                  <a:pt x="7263602" y="1414750"/>
                  <a:pt x="7322880" y="1651375"/>
                </a:cubicBezTo>
                <a:cubicBezTo>
                  <a:pt x="7382158" y="1888000"/>
                  <a:pt x="7285787" y="2110232"/>
                  <a:pt x="7322880" y="2262158"/>
                </a:cubicBezTo>
                <a:cubicBezTo>
                  <a:pt x="7359973" y="2414084"/>
                  <a:pt x="7247980" y="2696877"/>
                  <a:pt x="7322880" y="2918183"/>
                </a:cubicBezTo>
                <a:cubicBezTo>
                  <a:pt x="7397780" y="3139490"/>
                  <a:pt x="7295126" y="3258800"/>
                  <a:pt x="7322880" y="3393236"/>
                </a:cubicBezTo>
                <a:cubicBezTo>
                  <a:pt x="7350634" y="3527672"/>
                  <a:pt x="7285320" y="4088642"/>
                  <a:pt x="7322880" y="4524315"/>
                </a:cubicBezTo>
                <a:cubicBezTo>
                  <a:pt x="7232518" y="4542147"/>
                  <a:pt x="7027739" y="4481584"/>
                  <a:pt x="6906039" y="4524315"/>
                </a:cubicBezTo>
                <a:cubicBezTo>
                  <a:pt x="6784339" y="4567046"/>
                  <a:pt x="6382455" y="4463100"/>
                  <a:pt x="6196283" y="4524315"/>
                </a:cubicBezTo>
                <a:cubicBezTo>
                  <a:pt x="6010111" y="4585530"/>
                  <a:pt x="5717552" y="4521160"/>
                  <a:pt x="5559756" y="4524315"/>
                </a:cubicBezTo>
                <a:cubicBezTo>
                  <a:pt x="5401960" y="4527470"/>
                  <a:pt x="5078977" y="4491716"/>
                  <a:pt x="4923229" y="4524315"/>
                </a:cubicBezTo>
                <a:cubicBezTo>
                  <a:pt x="4767481" y="4556914"/>
                  <a:pt x="4444066" y="4467194"/>
                  <a:pt x="4213472" y="4524315"/>
                </a:cubicBezTo>
                <a:cubicBezTo>
                  <a:pt x="3982878" y="4581436"/>
                  <a:pt x="3943523" y="4522406"/>
                  <a:pt x="3869860" y="4524315"/>
                </a:cubicBezTo>
                <a:cubicBezTo>
                  <a:pt x="3796197" y="4526224"/>
                  <a:pt x="3593676" y="4492941"/>
                  <a:pt x="3379791" y="4524315"/>
                </a:cubicBezTo>
                <a:cubicBezTo>
                  <a:pt x="3165906" y="4555689"/>
                  <a:pt x="2997356" y="4473139"/>
                  <a:pt x="2889721" y="4524315"/>
                </a:cubicBezTo>
                <a:cubicBezTo>
                  <a:pt x="2782086" y="4575491"/>
                  <a:pt x="2452886" y="4461946"/>
                  <a:pt x="2179965" y="4524315"/>
                </a:cubicBezTo>
                <a:cubicBezTo>
                  <a:pt x="1907044" y="4586684"/>
                  <a:pt x="1829127" y="4470026"/>
                  <a:pt x="1616667" y="4524315"/>
                </a:cubicBezTo>
                <a:cubicBezTo>
                  <a:pt x="1404207" y="4578604"/>
                  <a:pt x="1311261" y="4499698"/>
                  <a:pt x="1199826" y="4524315"/>
                </a:cubicBezTo>
                <a:cubicBezTo>
                  <a:pt x="1088391" y="4548932"/>
                  <a:pt x="967002" y="4495436"/>
                  <a:pt x="856214" y="4524315"/>
                </a:cubicBezTo>
                <a:cubicBezTo>
                  <a:pt x="745426" y="4553194"/>
                  <a:pt x="296216" y="4440465"/>
                  <a:pt x="0" y="4524315"/>
                </a:cubicBezTo>
                <a:cubicBezTo>
                  <a:pt x="-70018" y="4302770"/>
                  <a:pt x="20105" y="4158165"/>
                  <a:pt x="0" y="3868289"/>
                </a:cubicBezTo>
                <a:cubicBezTo>
                  <a:pt x="-20105" y="3578413"/>
                  <a:pt x="53765" y="3563145"/>
                  <a:pt x="0" y="3347993"/>
                </a:cubicBezTo>
                <a:cubicBezTo>
                  <a:pt x="-53765" y="3132841"/>
                  <a:pt x="25615" y="3010019"/>
                  <a:pt x="0" y="2872940"/>
                </a:cubicBezTo>
                <a:cubicBezTo>
                  <a:pt x="-25615" y="2735861"/>
                  <a:pt x="4108" y="2511808"/>
                  <a:pt x="0" y="2307401"/>
                </a:cubicBezTo>
                <a:cubicBezTo>
                  <a:pt x="-4108" y="2102994"/>
                  <a:pt x="1096" y="2078115"/>
                  <a:pt x="0" y="1877591"/>
                </a:cubicBezTo>
                <a:cubicBezTo>
                  <a:pt x="-1096" y="1677067"/>
                  <a:pt x="25311" y="1546690"/>
                  <a:pt x="0" y="1402538"/>
                </a:cubicBezTo>
                <a:cubicBezTo>
                  <a:pt x="-25311" y="1258386"/>
                  <a:pt x="74174" y="1057216"/>
                  <a:pt x="0" y="746512"/>
                </a:cubicBezTo>
                <a:cubicBezTo>
                  <a:pt x="-74174" y="435808"/>
                  <a:pt x="44124" y="345687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8080"/>
            </a:solidFill>
            <a:extLst>
              <a:ext uri="{C807C97D-BFC1-408E-A445-0C87EB9F89A2}">
                <ask:lineSketchStyleProps xmlns:ask="http://schemas.microsoft.com/office/drawing/2018/sketchyshapes" sd="215277323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th-TH" sz="2400" b="1" u="sng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ปัจจัย</a:t>
            </a:r>
            <a:r>
              <a:rPr lang="th-TH" sz="2400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ในการเพิกถอนการขึ้นทะเบียนหน่วยบริการ  (ข้อ </a:t>
            </a:r>
            <a:r>
              <a:rPr lang="en-US" sz="2400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r>
              <a:rPr lang="th-TH" sz="2400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วรรคสอง (ร่าง) ข้อบังคับ)</a:t>
            </a:r>
          </a:p>
          <a:p>
            <a:pPr marL="0" marR="0" eaLnBrk="0" hangingPunct="0">
              <a:tabLst>
                <a:tab pos="720090" algn="l"/>
                <a:tab pos="900430" algn="l"/>
                <a:tab pos="1080135" algn="l"/>
                <a:tab pos="3063240" algn="l"/>
                <a:tab pos="5244465" algn="l"/>
              </a:tabLst>
            </a:pPr>
            <a:r>
              <a:rPr lang="th-TH" sz="24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การกระทำผิดร้ายแรงหรือเกิดซ้ำหลายครั้ง ซึ่งจะต้องมีคำสั่งให้เพิกถอนการขึ้นทะเบียนของหน่วยบริการนั้น ให้คณะกรรมการควบคุมคุณภาพและมาตรฐานคำนึงถึงปัจจัยดังต่อไป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marR="0" eaLnBrk="0" hangingPunct="0">
              <a:tabLst>
                <a:tab pos="720090" algn="l"/>
                <a:tab pos="900430" algn="l"/>
                <a:tab pos="990600" algn="l"/>
                <a:tab pos="3063240" algn="l"/>
                <a:tab pos="5244465" algn="l"/>
              </a:tabLst>
            </a:pPr>
            <a:r>
              <a:rPr lang="en-US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ความเสียหายที่เกิดขึ้น ทำให้ผู้รับบริการเสียหายหรืออาจได้รับความเสียหายถึงแก่ชีวิตหรือทุพลภาพอย่างถาวรหรือเจ็บป่วยเรื้อรังที่ต้องได้รับการรักษาตลอดชีวิต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marR="0" eaLnBrk="0" hangingPunct="0">
              <a:tabLst>
                <a:tab pos="720090" algn="l"/>
                <a:tab pos="900430" algn="l"/>
                <a:tab pos="990600" algn="l"/>
                <a:tab pos="3063240" algn="l"/>
                <a:tab pos="5244465" algn="l"/>
              </a:tabLst>
            </a:pP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(</a:t>
            </a:r>
            <a:r>
              <a:rPr lang="en-US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ผลกระทบต่อการเข้าถึงบริการสาธารณสุขของผู้มีสิทธิได้อย่างทั่วถึงและมีประสิทธิภาพ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marR="0" eaLnBrk="0" hangingPunct="0">
              <a:tabLst>
                <a:tab pos="720090" algn="l"/>
                <a:tab pos="900430" algn="l"/>
                <a:tab pos="990600" algn="l"/>
                <a:tab pos="3063240" algn="l"/>
                <a:tab pos="5244465" algn="l"/>
              </a:tabLst>
            </a:pP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(</a:t>
            </a:r>
            <a:r>
              <a:rPr lang="en-US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ประวัติการกระทำความผิด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marR="0" eaLnBrk="0" hangingPunct="0">
              <a:tabLst>
                <a:tab pos="720090" algn="l"/>
                <a:tab pos="900430" algn="l"/>
                <a:tab pos="990600" algn="l"/>
                <a:tab pos="3063240" algn="l"/>
                <a:tab pos="5244465" algn="l"/>
              </a:tabLst>
            </a:pP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     (ก) ความถี่ของการกระทำความผิด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marR="0" eaLnBrk="0" hangingPunct="0">
              <a:tabLst>
                <a:tab pos="720090" algn="l"/>
                <a:tab pos="900430" algn="l"/>
                <a:tab pos="990600" algn="l"/>
                <a:tab pos="3063240" algn="l"/>
                <a:tab pos="5244465" algn="l"/>
              </a:tabLst>
            </a:pPr>
            <a:r>
              <a:rPr lang="en-US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(ข) ประวัติการถูกลงโทษปรับทางปกครอง</a:t>
            </a:r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endParaRPr lang="th-TH" sz="2400" b="1" i="1" u="sng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9342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4A02FE-1A6D-4C83-A71C-54CEF0E5FD78}"/>
              </a:ext>
            </a:extLst>
          </p:cNvPr>
          <p:cNvSpPr txBox="1"/>
          <p:nvPr/>
        </p:nvSpPr>
        <p:spPr>
          <a:xfrm>
            <a:off x="0" y="13251"/>
            <a:ext cx="12191999" cy="584775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เรื่องจากวาระ</a:t>
            </a:r>
            <a:r>
              <a:rPr lang="en-US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เพื่อพิจารณา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DAD81FA0-25B4-420B-80C6-66FE681BD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809" y="13251"/>
            <a:ext cx="1260335" cy="584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eptagon 4">
            <a:extLst>
              <a:ext uri="{FF2B5EF4-FFF2-40B4-BE49-F238E27FC236}">
                <a16:creationId xmlns:a16="http://schemas.microsoft.com/office/drawing/2014/main" id="{5020BC6C-31A0-4A7C-85A7-2A42F1247E95}"/>
              </a:ext>
            </a:extLst>
          </p:cNvPr>
          <p:cNvSpPr/>
          <p:nvPr/>
        </p:nvSpPr>
        <p:spPr>
          <a:xfrm>
            <a:off x="1724168" y="983312"/>
            <a:ext cx="762862" cy="560317"/>
          </a:xfrm>
          <a:prstGeom prst="heptagon">
            <a:avLst/>
          </a:prstGeom>
          <a:solidFill>
            <a:srgbClr val="3399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61FCEA-C6EA-4CFD-BF06-67526DB28D66}"/>
              </a:ext>
            </a:extLst>
          </p:cNvPr>
          <p:cNvSpPr txBox="1"/>
          <p:nvPr/>
        </p:nvSpPr>
        <p:spPr>
          <a:xfrm>
            <a:off x="2681785" y="983943"/>
            <a:ext cx="79498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ข้อเสนอแนวทางปฏิรูปการรับฟังความคิดเห็นทั่วไปฯ ประจำปี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2565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9FF-B1AA-4871-B3FE-5023A35EECC6}"/>
              </a:ext>
            </a:extLst>
          </p:cNvPr>
          <p:cNvSpPr txBox="1"/>
          <p:nvPr/>
        </p:nvSpPr>
        <p:spPr>
          <a:xfrm>
            <a:off x="563243" y="2833104"/>
            <a:ext cx="8198620" cy="3785652"/>
          </a:xfrm>
          <a:custGeom>
            <a:avLst/>
            <a:gdLst>
              <a:gd name="connsiteX0" fmla="*/ 0 w 8198620"/>
              <a:gd name="connsiteY0" fmla="*/ 0 h 3785652"/>
              <a:gd name="connsiteX1" fmla="*/ 8198620 w 8198620"/>
              <a:gd name="connsiteY1" fmla="*/ 0 h 3785652"/>
              <a:gd name="connsiteX2" fmla="*/ 8198620 w 8198620"/>
              <a:gd name="connsiteY2" fmla="*/ 3785652 h 3785652"/>
              <a:gd name="connsiteX3" fmla="*/ 0 w 8198620"/>
              <a:gd name="connsiteY3" fmla="*/ 3785652 h 3785652"/>
              <a:gd name="connsiteX4" fmla="*/ 0 w 8198620"/>
              <a:gd name="connsiteY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8620" h="3785652" extrusionOk="0">
                <a:moveTo>
                  <a:pt x="0" y="0"/>
                </a:moveTo>
                <a:cubicBezTo>
                  <a:pt x="1365662" y="-136689"/>
                  <a:pt x="7150154" y="-168707"/>
                  <a:pt x="8198620" y="0"/>
                </a:cubicBezTo>
                <a:cubicBezTo>
                  <a:pt x="8344462" y="1292959"/>
                  <a:pt x="8295689" y="2693798"/>
                  <a:pt x="8198620" y="3785652"/>
                </a:cubicBezTo>
                <a:cubicBezTo>
                  <a:pt x="5878257" y="3770008"/>
                  <a:pt x="2777240" y="3776868"/>
                  <a:pt x="0" y="3785652"/>
                </a:cubicBezTo>
                <a:cubicBezTo>
                  <a:pt x="-115448" y="2963841"/>
                  <a:pt x="93805" y="59108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CC66"/>
            </a:solidFill>
            <a:extLst>
              <a:ext uri="{C807C97D-BFC1-408E-A445-0C87EB9F89A2}">
                <ask:lineSketchStyleProps xmlns:ask="http://schemas.microsoft.com/office/drawing/2018/sketchyshapes" sd="36781577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</a:t>
            </a:r>
            <a:r>
              <a:rPr lang="th-TH" sz="20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สืบเนื่องจากการประชุมคณะกรรมการหลักประกันสุขภาพแห่งชาติ  ครั้งที่ </a:t>
            </a:r>
            <a:r>
              <a:rPr lang="en-US" sz="20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11</a:t>
            </a:r>
            <a:r>
              <a:rPr lang="th-TH" sz="20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/</a:t>
            </a:r>
            <a:r>
              <a:rPr lang="en-US" sz="20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2564</a:t>
            </a:r>
            <a:r>
              <a:rPr lang="th-TH" sz="20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เมื่อวันที่ </a:t>
            </a:r>
            <a:r>
              <a:rPr lang="en-US" sz="20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11</a:t>
            </a:r>
            <a:r>
              <a:rPr lang="th-TH" sz="20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ตุลาคม </a:t>
            </a:r>
            <a:r>
              <a:rPr lang="en-US" sz="20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2564</a:t>
            </a:r>
            <a:r>
              <a:rPr lang="th-TH" sz="20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เห็นชอบแผนพัฒนาแนวทางการรับฟังความคิดเห็นทั่วไป ประจำปี </a:t>
            </a:r>
            <a:r>
              <a:rPr lang="en-US" sz="20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2565</a:t>
            </a:r>
            <a:r>
              <a:rPr lang="th-TH" sz="20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alt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alt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alt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มติประชุมคณะอนุกรรมการนโยบายและยุทธศาสตร์ วันที่ </a:t>
            </a:r>
            <a:r>
              <a:rPr lang="en-US" alt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27</a:t>
            </a:r>
            <a:r>
              <a:rPr lang="th-TH" alt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ธันวาคม </a:t>
            </a:r>
            <a:r>
              <a:rPr lang="en-US" alt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</a:p>
          <a:p>
            <a:r>
              <a:rPr lang="th-TH" alt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มอบ สปสช</a:t>
            </a:r>
            <a:r>
              <a:rPr lang="en-US" alt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alt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เสนอคณะกรรมการหลักประกันสุขภาพแห่งชาติ เพื่อพิจารณา</a:t>
            </a: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ประเด็นการรับฟังความคิดเห็นฯ ตามข้อบังคับ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เลือกประเด็นใดหรือหลายประเด็นร่วมกันก็ได้ 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โดยเสนอเพื่อพิจารณา จำนวน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เรื่อง ได้แก่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000" b="1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1.  </a:t>
            </a:r>
            <a:r>
              <a:rPr lang="th-TH" sz="2000" b="1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การถ่ายโอน รพ.สต.ไปสังกัดองค์กรปกคร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องส่วนท้องถิ่น</a:t>
            </a:r>
            <a:r>
              <a:rPr lang="th-TH" sz="2000" b="1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โอกาสและความเป็นไปได้</a:t>
            </a:r>
            <a:endParaRPr lang="en-US" sz="2000" b="1" dirty="0">
              <a:solidFill>
                <a:srgbClr val="0000CC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en-US" sz="20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2.  </a:t>
            </a:r>
            <a:r>
              <a:rPr lang="th-TH" sz="2000" b="1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การบริหารจัดการหลังสถานการณ์โควิด ระบบบริการรองรับที่จำเป็น</a:t>
            </a:r>
            <a:endParaRPr lang="en-US" sz="2000" b="1" dirty="0">
              <a:solidFill>
                <a:srgbClr val="0000CC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en-US" sz="20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3.  30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บาทรักษาทุกที่ ต่อยอดให้ดีขึ้นได้อย่างไร</a:t>
            </a:r>
            <a:endParaRPr lang="en-US" sz="2000" b="1" dirty="0">
              <a:solidFill>
                <a:srgbClr val="0000CC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en-US" sz="20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4.  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คนไทยใช้สิทธิสร้างเสริมสุขภาพและป้องกันโรคได้ทุกที่</a:t>
            </a:r>
            <a:endParaRPr lang="th-TH" sz="20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กรอบระยะเวลาดำเนินกิจกรรมการรับฟังความคิดเห็นฯ ในระดับเขตและประเทศ ประจำปี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1997C0-DDE3-471B-B99B-9E43AF3B8BA5}"/>
              </a:ext>
            </a:extLst>
          </p:cNvPr>
          <p:cNvSpPr txBox="1"/>
          <p:nvPr/>
        </p:nvSpPr>
        <p:spPr>
          <a:xfrm>
            <a:off x="563243" y="2241645"/>
            <a:ext cx="1917510" cy="461665"/>
          </a:xfrm>
          <a:custGeom>
            <a:avLst/>
            <a:gdLst>
              <a:gd name="connsiteX0" fmla="*/ 0 w 1917510"/>
              <a:gd name="connsiteY0" fmla="*/ 0 h 461665"/>
              <a:gd name="connsiteX1" fmla="*/ 498553 w 1917510"/>
              <a:gd name="connsiteY1" fmla="*/ 0 h 461665"/>
              <a:gd name="connsiteX2" fmla="*/ 977930 w 1917510"/>
              <a:gd name="connsiteY2" fmla="*/ 0 h 461665"/>
              <a:gd name="connsiteX3" fmla="*/ 1476483 w 1917510"/>
              <a:gd name="connsiteY3" fmla="*/ 0 h 461665"/>
              <a:gd name="connsiteX4" fmla="*/ 1917510 w 1917510"/>
              <a:gd name="connsiteY4" fmla="*/ 0 h 461665"/>
              <a:gd name="connsiteX5" fmla="*/ 1917510 w 1917510"/>
              <a:gd name="connsiteY5" fmla="*/ 461665 h 461665"/>
              <a:gd name="connsiteX6" fmla="*/ 1457308 w 1917510"/>
              <a:gd name="connsiteY6" fmla="*/ 461665 h 461665"/>
              <a:gd name="connsiteX7" fmla="*/ 1016280 w 1917510"/>
              <a:gd name="connsiteY7" fmla="*/ 461665 h 461665"/>
              <a:gd name="connsiteX8" fmla="*/ 556078 w 1917510"/>
              <a:gd name="connsiteY8" fmla="*/ 461665 h 461665"/>
              <a:gd name="connsiteX9" fmla="*/ 0 w 1917510"/>
              <a:gd name="connsiteY9" fmla="*/ 461665 h 461665"/>
              <a:gd name="connsiteX10" fmla="*/ 0 w 1917510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7510" h="461665" fill="none" extrusionOk="0">
                <a:moveTo>
                  <a:pt x="0" y="0"/>
                </a:moveTo>
                <a:cubicBezTo>
                  <a:pt x="179062" y="-2631"/>
                  <a:pt x="264723" y="9993"/>
                  <a:pt x="498553" y="0"/>
                </a:cubicBezTo>
                <a:cubicBezTo>
                  <a:pt x="732383" y="-9993"/>
                  <a:pt x="768838" y="2955"/>
                  <a:pt x="977930" y="0"/>
                </a:cubicBezTo>
                <a:cubicBezTo>
                  <a:pt x="1187022" y="-2955"/>
                  <a:pt x="1301818" y="8958"/>
                  <a:pt x="1476483" y="0"/>
                </a:cubicBezTo>
                <a:cubicBezTo>
                  <a:pt x="1651148" y="-8958"/>
                  <a:pt x="1701129" y="14684"/>
                  <a:pt x="1917510" y="0"/>
                </a:cubicBezTo>
                <a:cubicBezTo>
                  <a:pt x="1928555" y="145514"/>
                  <a:pt x="1901853" y="365131"/>
                  <a:pt x="1917510" y="461665"/>
                </a:cubicBezTo>
                <a:cubicBezTo>
                  <a:pt x="1750392" y="498728"/>
                  <a:pt x="1665256" y="408233"/>
                  <a:pt x="1457308" y="461665"/>
                </a:cubicBezTo>
                <a:cubicBezTo>
                  <a:pt x="1249360" y="515097"/>
                  <a:pt x="1194875" y="425739"/>
                  <a:pt x="1016280" y="461665"/>
                </a:cubicBezTo>
                <a:cubicBezTo>
                  <a:pt x="837685" y="497591"/>
                  <a:pt x="783621" y="417399"/>
                  <a:pt x="556078" y="461665"/>
                </a:cubicBezTo>
                <a:cubicBezTo>
                  <a:pt x="328535" y="505931"/>
                  <a:pt x="246635" y="404389"/>
                  <a:pt x="0" y="461665"/>
                </a:cubicBezTo>
                <a:cubicBezTo>
                  <a:pt x="-11283" y="231998"/>
                  <a:pt x="5214" y="180790"/>
                  <a:pt x="0" y="0"/>
                </a:cubicBezTo>
                <a:close/>
              </a:path>
              <a:path w="1917510" h="461665" stroke="0" extrusionOk="0">
                <a:moveTo>
                  <a:pt x="0" y="0"/>
                </a:moveTo>
                <a:cubicBezTo>
                  <a:pt x="225805" y="-39037"/>
                  <a:pt x="296851" y="16584"/>
                  <a:pt x="460202" y="0"/>
                </a:cubicBezTo>
                <a:cubicBezTo>
                  <a:pt x="623553" y="-16584"/>
                  <a:pt x="775796" y="14610"/>
                  <a:pt x="939580" y="0"/>
                </a:cubicBezTo>
                <a:cubicBezTo>
                  <a:pt x="1103364" y="-14610"/>
                  <a:pt x="1211338" y="16632"/>
                  <a:pt x="1361432" y="0"/>
                </a:cubicBezTo>
                <a:cubicBezTo>
                  <a:pt x="1511526" y="-16632"/>
                  <a:pt x="1763132" y="14487"/>
                  <a:pt x="1917510" y="0"/>
                </a:cubicBezTo>
                <a:cubicBezTo>
                  <a:pt x="1934556" y="167603"/>
                  <a:pt x="1875004" y="263028"/>
                  <a:pt x="1917510" y="461665"/>
                </a:cubicBezTo>
                <a:cubicBezTo>
                  <a:pt x="1671414" y="473458"/>
                  <a:pt x="1625696" y="449382"/>
                  <a:pt x="1418957" y="461665"/>
                </a:cubicBezTo>
                <a:cubicBezTo>
                  <a:pt x="1212218" y="473948"/>
                  <a:pt x="1156232" y="440474"/>
                  <a:pt x="939580" y="461665"/>
                </a:cubicBezTo>
                <a:cubicBezTo>
                  <a:pt x="722928" y="482856"/>
                  <a:pt x="639121" y="412427"/>
                  <a:pt x="498553" y="461665"/>
                </a:cubicBezTo>
                <a:cubicBezTo>
                  <a:pt x="357985" y="510903"/>
                  <a:pt x="177748" y="436831"/>
                  <a:pt x="0" y="461665"/>
                </a:cubicBezTo>
                <a:cubicBezTo>
                  <a:pt x="-31352" y="301475"/>
                  <a:pt x="37534" y="121637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28575">
            <a:solidFill>
              <a:srgbClr val="00CC66"/>
            </a:solidFill>
            <a:extLst>
              <a:ext uri="{C807C97D-BFC1-408E-A445-0C87EB9F89A2}">
                <ask:lineSketchStyleProps xmlns:ask="http://schemas.microsoft.com/office/drawing/2018/sketchyshapes" sd="93236582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ความเป็นมา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00D565-F5D0-4465-9C11-755D50F6AF17}"/>
              </a:ext>
            </a:extLst>
          </p:cNvPr>
          <p:cNvSpPr txBox="1"/>
          <p:nvPr/>
        </p:nvSpPr>
        <p:spPr>
          <a:xfrm>
            <a:off x="9532960" y="2983229"/>
            <a:ext cx="2197289" cy="3477875"/>
          </a:xfrm>
          <a:custGeom>
            <a:avLst/>
            <a:gdLst>
              <a:gd name="connsiteX0" fmla="*/ 0 w 2197289"/>
              <a:gd name="connsiteY0" fmla="*/ 0 h 3477875"/>
              <a:gd name="connsiteX1" fmla="*/ 527349 w 2197289"/>
              <a:gd name="connsiteY1" fmla="*/ 0 h 3477875"/>
              <a:gd name="connsiteX2" fmla="*/ 1032726 w 2197289"/>
              <a:gd name="connsiteY2" fmla="*/ 0 h 3477875"/>
              <a:gd name="connsiteX3" fmla="*/ 1560075 w 2197289"/>
              <a:gd name="connsiteY3" fmla="*/ 0 h 3477875"/>
              <a:gd name="connsiteX4" fmla="*/ 2197289 w 2197289"/>
              <a:gd name="connsiteY4" fmla="*/ 0 h 3477875"/>
              <a:gd name="connsiteX5" fmla="*/ 2197289 w 2197289"/>
              <a:gd name="connsiteY5" fmla="*/ 544867 h 3477875"/>
              <a:gd name="connsiteX6" fmla="*/ 2197289 w 2197289"/>
              <a:gd name="connsiteY6" fmla="*/ 1124513 h 3477875"/>
              <a:gd name="connsiteX7" fmla="*/ 2197289 w 2197289"/>
              <a:gd name="connsiteY7" fmla="*/ 1634601 h 3477875"/>
              <a:gd name="connsiteX8" fmla="*/ 2197289 w 2197289"/>
              <a:gd name="connsiteY8" fmla="*/ 2283805 h 3477875"/>
              <a:gd name="connsiteX9" fmla="*/ 2197289 w 2197289"/>
              <a:gd name="connsiteY9" fmla="*/ 2793893 h 3477875"/>
              <a:gd name="connsiteX10" fmla="*/ 2197289 w 2197289"/>
              <a:gd name="connsiteY10" fmla="*/ 3477875 h 3477875"/>
              <a:gd name="connsiteX11" fmla="*/ 1604021 w 2197289"/>
              <a:gd name="connsiteY11" fmla="*/ 3477875 h 3477875"/>
              <a:gd name="connsiteX12" fmla="*/ 1010753 w 2197289"/>
              <a:gd name="connsiteY12" fmla="*/ 3477875 h 3477875"/>
              <a:gd name="connsiteX13" fmla="*/ 483404 w 2197289"/>
              <a:gd name="connsiteY13" fmla="*/ 3477875 h 3477875"/>
              <a:gd name="connsiteX14" fmla="*/ 0 w 2197289"/>
              <a:gd name="connsiteY14" fmla="*/ 3477875 h 3477875"/>
              <a:gd name="connsiteX15" fmla="*/ 0 w 2197289"/>
              <a:gd name="connsiteY15" fmla="*/ 2898229 h 3477875"/>
              <a:gd name="connsiteX16" fmla="*/ 0 w 2197289"/>
              <a:gd name="connsiteY16" fmla="*/ 2283805 h 3477875"/>
              <a:gd name="connsiteX17" fmla="*/ 0 w 2197289"/>
              <a:gd name="connsiteY17" fmla="*/ 1634601 h 3477875"/>
              <a:gd name="connsiteX18" fmla="*/ 0 w 2197289"/>
              <a:gd name="connsiteY18" fmla="*/ 1089734 h 3477875"/>
              <a:gd name="connsiteX19" fmla="*/ 0 w 2197289"/>
              <a:gd name="connsiteY19" fmla="*/ 0 h 347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97289" h="3477875" extrusionOk="0">
                <a:moveTo>
                  <a:pt x="0" y="0"/>
                </a:moveTo>
                <a:cubicBezTo>
                  <a:pt x="119943" y="-33650"/>
                  <a:pt x="276837" y="33917"/>
                  <a:pt x="527349" y="0"/>
                </a:cubicBezTo>
                <a:cubicBezTo>
                  <a:pt x="777861" y="-33917"/>
                  <a:pt x="880260" y="40139"/>
                  <a:pt x="1032726" y="0"/>
                </a:cubicBezTo>
                <a:cubicBezTo>
                  <a:pt x="1185192" y="-40139"/>
                  <a:pt x="1448741" y="2868"/>
                  <a:pt x="1560075" y="0"/>
                </a:cubicBezTo>
                <a:cubicBezTo>
                  <a:pt x="1671409" y="-2868"/>
                  <a:pt x="2058087" y="18208"/>
                  <a:pt x="2197289" y="0"/>
                </a:cubicBezTo>
                <a:cubicBezTo>
                  <a:pt x="2244868" y="120790"/>
                  <a:pt x="2133429" y="387716"/>
                  <a:pt x="2197289" y="544867"/>
                </a:cubicBezTo>
                <a:cubicBezTo>
                  <a:pt x="2261149" y="702018"/>
                  <a:pt x="2186283" y="867743"/>
                  <a:pt x="2197289" y="1124513"/>
                </a:cubicBezTo>
                <a:cubicBezTo>
                  <a:pt x="2208295" y="1381283"/>
                  <a:pt x="2145823" y="1388681"/>
                  <a:pt x="2197289" y="1634601"/>
                </a:cubicBezTo>
                <a:cubicBezTo>
                  <a:pt x="2248755" y="1880521"/>
                  <a:pt x="2141190" y="2096044"/>
                  <a:pt x="2197289" y="2283805"/>
                </a:cubicBezTo>
                <a:cubicBezTo>
                  <a:pt x="2253388" y="2471566"/>
                  <a:pt x="2181900" y="2631985"/>
                  <a:pt x="2197289" y="2793893"/>
                </a:cubicBezTo>
                <a:cubicBezTo>
                  <a:pt x="2212678" y="2955801"/>
                  <a:pt x="2115871" y="3304760"/>
                  <a:pt x="2197289" y="3477875"/>
                </a:cubicBezTo>
                <a:cubicBezTo>
                  <a:pt x="1952714" y="3539954"/>
                  <a:pt x="1860745" y="3447102"/>
                  <a:pt x="1604021" y="3477875"/>
                </a:cubicBezTo>
                <a:cubicBezTo>
                  <a:pt x="1347297" y="3508648"/>
                  <a:pt x="1260662" y="3413111"/>
                  <a:pt x="1010753" y="3477875"/>
                </a:cubicBezTo>
                <a:cubicBezTo>
                  <a:pt x="760844" y="3542639"/>
                  <a:pt x="592333" y="3439153"/>
                  <a:pt x="483404" y="3477875"/>
                </a:cubicBezTo>
                <a:cubicBezTo>
                  <a:pt x="374475" y="3516597"/>
                  <a:pt x="171434" y="3449341"/>
                  <a:pt x="0" y="3477875"/>
                </a:cubicBezTo>
                <a:cubicBezTo>
                  <a:pt x="-49966" y="3212744"/>
                  <a:pt x="41907" y="3014438"/>
                  <a:pt x="0" y="2898229"/>
                </a:cubicBezTo>
                <a:cubicBezTo>
                  <a:pt x="-41907" y="2782020"/>
                  <a:pt x="26602" y="2573929"/>
                  <a:pt x="0" y="2283805"/>
                </a:cubicBezTo>
                <a:cubicBezTo>
                  <a:pt x="-26602" y="1993681"/>
                  <a:pt x="69786" y="1811323"/>
                  <a:pt x="0" y="1634601"/>
                </a:cubicBezTo>
                <a:cubicBezTo>
                  <a:pt x="-69786" y="1457879"/>
                  <a:pt x="36080" y="1276896"/>
                  <a:pt x="0" y="1089734"/>
                </a:cubicBezTo>
                <a:cubicBezTo>
                  <a:pt x="-36080" y="902572"/>
                  <a:pt x="7757" y="521657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9334127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th-TH" sz="20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เห็นชอบประเด็นการรับฟังความคิดเห็นทั่วไปฯ ประจำปี </a:t>
            </a:r>
            <a:r>
              <a:rPr lang="en-US" sz="20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2565</a:t>
            </a:r>
            <a:r>
              <a:rPr lang="th-TH" sz="20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ตามข้อบังคับ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0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เพิ่มเติมจำนวน </a:t>
            </a:r>
            <a:r>
              <a:rPr lang="en-US" sz="20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</a:t>
            </a:r>
            <a:r>
              <a:rPr lang="th-TH" sz="20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เรื่องตามที่เสนอ </a:t>
            </a:r>
          </a:p>
          <a:p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0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</a:t>
            </a:r>
            <a:r>
              <a:rPr lang="th-TH" sz="20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เห็นชอบกรอบระยะเวลาดำเนินกิจกรรมการรับฟังความคิดเห็นทั่วไป   ตามข้อบังคับข้อที่ </a:t>
            </a:r>
            <a:r>
              <a:rPr lang="en-US" sz="20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</a:t>
            </a:r>
            <a:r>
              <a:rPr lang="th-TH" sz="20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ในระดับเขตและประเทศ ประจำปี </a:t>
            </a:r>
            <a:r>
              <a:rPr lang="en-US" sz="20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B38240-24ED-4EE8-A501-0866B0AFDB25}"/>
              </a:ext>
            </a:extLst>
          </p:cNvPr>
          <p:cNvSpPr txBox="1"/>
          <p:nvPr/>
        </p:nvSpPr>
        <p:spPr>
          <a:xfrm>
            <a:off x="9532960" y="2441700"/>
            <a:ext cx="1688960" cy="523220"/>
          </a:xfrm>
          <a:custGeom>
            <a:avLst/>
            <a:gdLst>
              <a:gd name="connsiteX0" fmla="*/ 0 w 1688960"/>
              <a:gd name="connsiteY0" fmla="*/ 0 h 523220"/>
              <a:gd name="connsiteX1" fmla="*/ 579876 w 1688960"/>
              <a:gd name="connsiteY1" fmla="*/ 0 h 523220"/>
              <a:gd name="connsiteX2" fmla="*/ 1109084 w 1688960"/>
              <a:gd name="connsiteY2" fmla="*/ 0 h 523220"/>
              <a:gd name="connsiteX3" fmla="*/ 1688960 w 1688960"/>
              <a:gd name="connsiteY3" fmla="*/ 0 h 523220"/>
              <a:gd name="connsiteX4" fmla="*/ 1688960 w 1688960"/>
              <a:gd name="connsiteY4" fmla="*/ 523220 h 523220"/>
              <a:gd name="connsiteX5" fmla="*/ 1109084 w 1688960"/>
              <a:gd name="connsiteY5" fmla="*/ 523220 h 523220"/>
              <a:gd name="connsiteX6" fmla="*/ 529207 w 1688960"/>
              <a:gd name="connsiteY6" fmla="*/ 523220 h 523220"/>
              <a:gd name="connsiteX7" fmla="*/ 0 w 1688960"/>
              <a:gd name="connsiteY7" fmla="*/ 523220 h 523220"/>
              <a:gd name="connsiteX8" fmla="*/ 0 w 1688960"/>
              <a:gd name="connsiteY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8960" h="523220" fill="none" extrusionOk="0">
                <a:moveTo>
                  <a:pt x="0" y="0"/>
                </a:moveTo>
                <a:cubicBezTo>
                  <a:pt x="230724" y="-57387"/>
                  <a:pt x="449373" y="53086"/>
                  <a:pt x="579876" y="0"/>
                </a:cubicBezTo>
                <a:cubicBezTo>
                  <a:pt x="710379" y="-53086"/>
                  <a:pt x="887061" y="7956"/>
                  <a:pt x="1109084" y="0"/>
                </a:cubicBezTo>
                <a:cubicBezTo>
                  <a:pt x="1331107" y="-7956"/>
                  <a:pt x="1410220" y="59693"/>
                  <a:pt x="1688960" y="0"/>
                </a:cubicBezTo>
                <a:cubicBezTo>
                  <a:pt x="1730742" y="146563"/>
                  <a:pt x="1640484" y="278443"/>
                  <a:pt x="1688960" y="523220"/>
                </a:cubicBezTo>
                <a:cubicBezTo>
                  <a:pt x="1566879" y="580498"/>
                  <a:pt x="1374065" y="461742"/>
                  <a:pt x="1109084" y="523220"/>
                </a:cubicBezTo>
                <a:cubicBezTo>
                  <a:pt x="844103" y="584698"/>
                  <a:pt x="809424" y="510483"/>
                  <a:pt x="529207" y="523220"/>
                </a:cubicBezTo>
                <a:cubicBezTo>
                  <a:pt x="248990" y="535957"/>
                  <a:pt x="171767" y="513770"/>
                  <a:pt x="0" y="523220"/>
                </a:cubicBezTo>
                <a:cubicBezTo>
                  <a:pt x="-5890" y="302586"/>
                  <a:pt x="25336" y="251800"/>
                  <a:pt x="0" y="0"/>
                </a:cubicBezTo>
                <a:close/>
              </a:path>
              <a:path w="1688960" h="523220" stroke="0" extrusionOk="0">
                <a:moveTo>
                  <a:pt x="0" y="0"/>
                </a:moveTo>
                <a:cubicBezTo>
                  <a:pt x="178418" y="-2397"/>
                  <a:pt x="363206" y="38708"/>
                  <a:pt x="546097" y="0"/>
                </a:cubicBezTo>
                <a:cubicBezTo>
                  <a:pt x="728988" y="-38708"/>
                  <a:pt x="851937" y="22694"/>
                  <a:pt x="1125973" y="0"/>
                </a:cubicBezTo>
                <a:cubicBezTo>
                  <a:pt x="1400009" y="-22694"/>
                  <a:pt x="1538016" y="29041"/>
                  <a:pt x="1688960" y="0"/>
                </a:cubicBezTo>
                <a:cubicBezTo>
                  <a:pt x="1739818" y="194010"/>
                  <a:pt x="1674846" y="361989"/>
                  <a:pt x="1688960" y="523220"/>
                </a:cubicBezTo>
                <a:cubicBezTo>
                  <a:pt x="1439100" y="547383"/>
                  <a:pt x="1392409" y="498832"/>
                  <a:pt x="1159753" y="523220"/>
                </a:cubicBezTo>
                <a:cubicBezTo>
                  <a:pt x="927097" y="547608"/>
                  <a:pt x="770518" y="462254"/>
                  <a:pt x="596766" y="523220"/>
                </a:cubicBezTo>
                <a:cubicBezTo>
                  <a:pt x="423014" y="584186"/>
                  <a:pt x="254057" y="499323"/>
                  <a:pt x="0" y="523220"/>
                </a:cubicBezTo>
                <a:cubicBezTo>
                  <a:pt x="-13267" y="273676"/>
                  <a:pt x="24968" y="109550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569383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มติที่ประชุม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6AB32B-E70C-4695-A645-01E1D2C0A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575" y="3340265"/>
            <a:ext cx="1495410" cy="927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6027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4A02FE-1A6D-4C83-A71C-54CEF0E5FD78}"/>
              </a:ext>
            </a:extLst>
          </p:cNvPr>
          <p:cNvSpPr txBox="1"/>
          <p:nvPr/>
        </p:nvSpPr>
        <p:spPr>
          <a:xfrm>
            <a:off x="0" y="13251"/>
            <a:ext cx="12191999" cy="584775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เรื่องจากวาระ</a:t>
            </a:r>
            <a:r>
              <a:rPr lang="en-US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เพื่อทราบ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DAD81FA0-25B4-420B-80C6-66FE681BD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809" y="13251"/>
            <a:ext cx="1260335" cy="584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77C8F7-CBCB-4CBF-A96E-6C484BD83B28}"/>
              </a:ext>
            </a:extLst>
          </p:cNvPr>
          <p:cNvSpPr txBox="1"/>
          <p:nvPr/>
        </p:nvSpPr>
        <p:spPr>
          <a:xfrm>
            <a:off x="777923" y="875815"/>
            <a:ext cx="109318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การถ่ายโอนภารกิจสถานีอนามัยเฉลิมพระเกียรติ </a:t>
            </a:r>
            <a:r>
              <a:rPr lang="en-US" sz="2400" b="1" dirty="0">
                <a:solidFill>
                  <a:srgbClr val="0000CC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60</a:t>
            </a:r>
            <a:r>
              <a:rPr lang="th-TH" sz="2400" b="1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พรรษา นวมินทราชินี และโรงพยาบาลส่งเสริมสุขภาพตำบลให้แก่</a:t>
            </a:r>
            <a:endParaRPr lang="en-US" sz="2400" b="1" dirty="0">
              <a:solidFill>
                <a:srgbClr val="0000CC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องค์การบริหารส่วนจังหวัด ตามประกาศคณะกรรมการการกระจายอำนาจให้แก่องค์กรปกครองส่วนท้องถิ่น</a:t>
            </a:r>
            <a:endParaRPr lang="en-US" sz="24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5900B-60C6-4994-9457-34D1817E83C9}"/>
              </a:ext>
            </a:extLst>
          </p:cNvPr>
          <p:cNvSpPr txBox="1"/>
          <p:nvPr/>
        </p:nvSpPr>
        <p:spPr>
          <a:xfrm>
            <a:off x="1189628" y="2073423"/>
            <a:ext cx="9812741" cy="4278094"/>
          </a:xfrm>
          <a:prstGeom prst="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algn="thaiDi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 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สืบเนื่องจากประกาศคณะกรรมการการกระจายอำนาจให้แก่องค์กรปกครองส่วนท้องถิ่น เรื่องการถ่ายโอนภารกิจสถานีอนามัยเฉลิมพระเกียรติ ๖๐ พรรษา นวมินทราชินี(สอน.) และโรงพยาบาลส่งเสริมสุขภาพตำบล </a:t>
            </a:r>
          </a:p>
          <a:p>
            <a:pPr marL="0" marR="0" algn="thaiDist"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(รพ.สต.) ให้แก่องค์การบริหารส่วนจังหวัด  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marR="0" algn="thaiDist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marR="0" algn="thaiDist"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สปสช.ได้จัดทำสรุปแนวทางการดำเนินการถ่ายโอนภารกิจ สอน./รพ.สต.ให้แก่องค์การบริหารส่วนจังหวัด (อบจ.) โดยมีส่วนราชการและหน่วยงานหลักที่เกี่ยวข้องคือ   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สำนักงานคณะกรรมการการกระจายอำนาจให้แก่องค์กรปกครองส่วนท้องถิ่น(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กกถ.) ส่วนราชการในสังกัดกระทรวงสาธารณสุข กรมส่งเสริมการปกครองท้องถิ่น สปสช. </a:t>
            </a:r>
            <a:r>
              <a:rPr lang="th-TH" sz="2400" b="1" dirty="0" err="1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สํานั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กงบประมาณ กรมบัญชีกลาง และ อบจ.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ที่มีความประสงค์ขอรับการถ่ายโอน สอน./รพ.สต. และบทบาทหน้าที่ในส่วนที่คณะกรรมการหลักประกันสุขภาพแห่งชาติและ สปสช.มีส่วนเกี่ยวข้องแบ่งเป็น 3 ส่วน ได้แก่ 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algn="thaiDi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1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กลไกและกระบวนการถ่ายโอนภารกิจ สอน./รพ.สต.ให้แก่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อบจ.  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algn="thaiDist"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การ</a:t>
            </a:r>
            <a:r>
              <a:rPr lang="th-TH" sz="2400" b="1" dirty="0" err="1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ดําเนินการ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ก่อนการถ่ายโอนภารกิจ สอน./รพ.สต.ให้แก่ อบจ. 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algn="thaiDist"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การ</a:t>
            </a:r>
            <a:r>
              <a:rPr lang="th-TH" sz="2400" b="1" dirty="0" err="1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ดําเนินการ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หลังการถ่ายโอนภารกิจ สอน./รพ.สต.ให้แก่ อบจ.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A28892-009F-4436-9800-D7EAA68C7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940" y="5336275"/>
            <a:ext cx="1481588" cy="1182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3224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166B82-3312-49EB-BADC-750DE5B9F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8003" y="2886861"/>
            <a:ext cx="7071213" cy="281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13CBC33E-C884-4E28-9946-58BCABFA3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149" y="775116"/>
            <a:ext cx="3354473" cy="165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41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4A02FE-1A6D-4C83-A71C-54CEF0E5FD78}"/>
              </a:ext>
            </a:extLst>
          </p:cNvPr>
          <p:cNvSpPr txBox="1"/>
          <p:nvPr/>
        </p:nvSpPr>
        <p:spPr>
          <a:xfrm>
            <a:off x="0" y="13251"/>
            <a:ext cx="12191999" cy="584775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เรื่องจากวาระ</a:t>
            </a:r>
            <a:r>
              <a:rPr lang="en-US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เพื่อพิจารณา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DAD81FA0-25B4-420B-80C6-66FE681BD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809" y="13251"/>
            <a:ext cx="1260335" cy="584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1DBC5C-EAFD-4D04-9D40-4886EE1BFDAC}"/>
              </a:ext>
            </a:extLst>
          </p:cNvPr>
          <p:cNvSpPr txBox="1"/>
          <p:nvPr/>
        </p:nvSpPr>
        <p:spPr>
          <a:xfrm>
            <a:off x="2320008" y="613261"/>
            <a:ext cx="82433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ข้อเสนอการปรับหลักเกณฑ์การจ่ายรายการอุปกรณ์ชุดประสาทหูเทียม</a:t>
            </a:r>
          </a:p>
          <a:p>
            <a:r>
              <a:rPr lang="th-TH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ในระบบหลักประกันสุขภาพแห่งชาติ ปีงบประมาณ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2565</a:t>
            </a:r>
            <a:r>
              <a:rPr lang="th-TH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Heptagon 5">
            <a:extLst>
              <a:ext uri="{FF2B5EF4-FFF2-40B4-BE49-F238E27FC236}">
                <a16:creationId xmlns:a16="http://schemas.microsoft.com/office/drawing/2014/main" id="{704BBD62-0AB2-4E07-9972-EED683726E39}"/>
              </a:ext>
            </a:extLst>
          </p:cNvPr>
          <p:cNvSpPr/>
          <p:nvPr/>
        </p:nvSpPr>
        <p:spPr>
          <a:xfrm>
            <a:off x="1382973" y="762477"/>
            <a:ext cx="762862" cy="560317"/>
          </a:xfrm>
          <a:prstGeom prst="heptagon">
            <a:avLst/>
          </a:prstGeom>
          <a:solidFill>
            <a:srgbClr val="3399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1C90E-61EA-4D84-B650-854CD8A7C897}"/>
              </a:ext>
            </a:extLst>
          </p:cNvPr>
          <p:cNvSpPr txBox="1"/>
          <p:nvPr/>
        </p:nvSpPr>
        <p:spPr>
          <a:xfrm>
            <a:off x="619405" y="2135089"/>
            <a:ext cx="6915572" cy="4493538"/>
          </a:xfrm>
          <a:custGeom>
            <a:avLst/>
            <a:gdLst>
              <a:gd name="connsiteX0" fmla="*/ 0 w 6915572"/>
              <a:gd name="connsiteY0" fmla="*/ 0 h 4493538"/>
              <a:gd name="connsiteX1" fmla="*/ 691557 w 6915572"/>
              <a:gd name="connsiteY1" fmla="*/ 0 h 4493538"/>
              <a:gd name="connsiteX2" fmla="*/ 1175647 w 6915572"/>
              <a:gd name="connsiteY2" fmla="*/ 0 h 4493538"/>
              <a:gd name="connsiteX3" fmla="*/ 1798049 w 6915572"/>
              <a:gd name="connsiteY3" fmla="*/ 0 h 4493538"/>
              <a:gd name="connsiteX4" fmla="*/ 2282139 w 6915572"/>
              <a:gd name="connsiteY4" fmla="*/ 0 h 4493538"/>
              <a:gd name="connsiteX5" fmla="*/ 2835385 w 6915572"/>
              <a:gd name="connsiteY5" fmla="*/ 0 h 4493538"/>
              <a:gd name="connsiteX6" fmla="*/ 3526942 w 6915572"/>
              <a:gd name="connsiteY6" fmla="*/ 0 h 4493538"/>
              <a:gd name="connsiteX7" fmla="*/ 4218499 w 6915572"/>
              <a:gd name="connsiteY7" fmla="*/ 0 h 4493538"/>
              <a:gd name="connsiteX8" fmla="*/ 4771745 w 6915572"/>
              <a:gd name="connsiteY8" fmla="*/ 0 h 4493538"/>
              <a:gd name="connsiteX9" fmla="*/ 5463302 w 6915572"/>
              <a:gd name="connsiteY9" fmla="*/ 0 h 4493538"/>
              <a:gd name="connsiteX10" fmla="*/ 6085703 w 6915572"/>
              <a:gd name="connsiteY10" fmla="*/ 0 h 4493538"/>
              <a:gd name="connsiteX11" fmla="*/ 6915572 w 6915572"/>
              <a:gd name="connsiteY11" fmla="*/ 0 h 4493538"/>
              <a:gd name="connsiteX12" fmla="*/ 6915572 w 6915572"/>
              <a:gd name="connsiteY12" fmla="*/ 686869 h 4493538"/>
              <a:gd name="connsiteX13" fmla="*/ 6915572 w 6915572"/>
              <a:gd name="connsiteY13" fmla="*/ 1283868 h 4493538"/>
              <a:gd name="connsiteX14" fmla="*/ 6915572 w 6915572"/>
              <a:gd name="connsiteY14" fmla="*/ 1835931 h 4493538"/>
              <a:gd name="connsiteX15" fmla="*/ 6915572 w 6915572"/>
              <a:gd name="connsiteY15" fmla="*/ 2477865 h 4493538"/>
              <a:gd name="connsiteX16" fmla="*/ 6915572 w 6915572"/>
              <a:gd name="connsiteY16" fmla="*/ 3074864 h 4493538"/>
              <a:gd name="connsiteX17" fmla="*/ 6915572 w 6915572"/>
              <a:gd name="connsiteY17" fmla="*/ 3806669 h 4493538"/>
              <a:gd name="connsiteX18" fmla="*/ 6915572 w 6915572"/>
              <a:gd name="connsiteY18" fmla="*/ 4493538 h 4493538"/>
              <a:gd name="connsiteX19" fmla="*/ 6362326 w 6915572"/>
              <a:gd name="connsiteY19" fmla="*/ 4493538 h 4493538"/>
              <a:gd name="connsiteX20" fmla="*/ 5809080 w 6915572"/>
              <a:gd name="connsiteY20" fmla="*/ 4493538 h 4493538"/>
              <a:gd name="connsiteX21" fmla="*/ 5117523 w 6915572"/>
              <a:gd name="connsiteY21" fmla="*/ 4493538 h 4493538"/>
              <a:gd name="connsiteX22" fmla="*/ 4356810 w 6915572"/>
              <a:gd name="connsiteY22" fmla="*/ 4493538 h 4493538"/>
              <a:gd name="connsiteX23" fmla="*/ 3665253 w 6915572"/>
              <a:gd name="connsiteY23" fmla="*/ 4493538 h 4493538"/>
              <a:gd name="connsiteX24" fmla="*/ 2904540 w 6915572"/>
              <a:gd name="connsiteY24" fmla="*/ 4493538 h 4493538"/>
              <a:gd name="connsiteX25" fmla="*/ 2143827 w 6915572"/>
              <a:gd name="connsiteY25" fmla="*/ 4493538 h 4493538"/>
              <a:gd name="connsiteX26" fmla="*/ 1452270 w 6915572"/>
              <a:gd name="connsiteY26" fmla="*/ 4493538 h 4493538"/>
              <a:gd name="connsiteX27" fmla="*/ 760713 w 6915572"/>
              <a:gd name="connsiteY27" fmla="*/ 4493538 h 4493538"/>
              <a:gd name="connsiteX28" fmla="*/ 0 w 6915572"/>
              <a:gd name="connsiteY28" fmla="*/ 4493538 h 4493538"/>
              <a:gd name="connsiteX29" fmla="*/ 0 w 6915572"/>
              <a:gd name="connsiteY29" fmla="*/ 3896539 h 4493538"/>
              <a:gd name="connsiteX30" fmla="*/ 0 w 6915572"/>
              <a:gd name="connsiteY30" fmla="*/ 3299541 h 4493538"/>
              <a:gd name="connsiteX31" fmla="*/ 0 w 6915572"/>
              <a:gd name="connsiteY31" fmla="*/ 2567736 h 4493538"/>
              <a:gd name="connsiteX32" fmla="*/ 0 w 6915572"/>
              <a:gd name="connsiteY32" fmla="*/ 2060608 h 4493538"/>
              <a:gd name="connsiteX33" fmla="*/ 0 w 6915572"/>
              <a:gd name="connsiteY33" fmla="*/ 1328803 h 4493538"/>
              <a:gd name="connsiteX34" fmla="*/ 0 w 6915572"/>
              <a:gd name="connsiteY34" fmla="*/ 686869 h 4493538"/>
              <a:gd name="connsiteX35" fmla="*/ 0 w 6915572"/>
              <a:gd name="connsiteY35" fmla="*/ 0 h 449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915572" h="4493538" extrusionOk="0">
                <a:moveTo>
                  <a:pt x="0" y="0"/>
                </a:moveTo>
                <a:cubicBezTo>
                  <a:pt x="239853" y="11239"/>
                  <a:pt x="475919" y="29902"/>
                  <a:pt x="691557" y="0"/>
                </a:cubicBezTo>
                <a:cubicBezTo>
                  <a:pt x="907195" y="-29902"/>
                  <a:pt x="1010768" y="1185"/>
                  <a:pt x="1175647" y="0"/>
                </a:cubicBezTo>
                <a:cubicBezTo>
                  <a:pt x="1340526" y="-1185"/>
                  <a:pt x="1659520" y="-11861"/>
                  <a:pt x="1798049" y="0"/>
                </a:cubicBezTo>
                <a:cubicBezTo>
                  <a:pt x="1936578" y="11861"/>
                  <a:pt x="2120472" y="3728"/>
                  <a:pt x="2282139" y="0"/>
                </a:cubicBezTo>
                <a:cubicBezTo>
                  <a:pt x="2443806" y="-3728"/>
                  <a:pt x="2629094" y="16728"/>
                  <a:pt x="2835385" y="0"/>
                </a:cubicBezTo>
                <a:cubicBezTo>
                  <a:pt x="3041676" y="-16728"/>
                  <a:pt x="3363080" y="-45"/>
                  <a:pt x="3526942" y="0"/>
                </a:cubicBezTo>
                <a:cubicBezTo>
                  <a:pt x="3690804" y="45"/>
                  <a:pt x="4032006" y="22323"/>
                  <a:pt x="4218499" y="0"/>
                </a:cubicBezTo>
                <a:cubicBezTo>
                  <a:pt x="4404992" y="-22323"/>
                  <a:pt x="4608329" y="1790"/>
                  <a:pt x="4771745" y="0"/>
                </a:cubicBezTo>
                <a:cubicBezTo>
                  <a:pt x="4935161" y="-1790"/>
                  <a:pt x="5129483" y="11197"/>
                  <a:pt x="5463302" y="0"/>
                </a:cubicBezTo>
                <a:cubicBezTo>
                  <a:pt x="5797121" y="-11197"/>
                  <a:pt x="5933469" y="-14461"/>
                  <a:pt x="6085703" y="0"/>
                </a:cubicBezTo>
                <a:cubicBezTo>
                  <a:pt x="6237937" y="14461"/>
                  <a:pt x="6681439" y="14784"/>
                  <a:pt x="6915572" y="0"/>
                </a:cubicBezTo>
                <a:cubicBezTo>
                  <a:pt x="6937104" y="148725"/>
                  <a:pt x="6931030" y="438733"/>
                  <a:pt x="6915572" y="686869"/>
                </a:cubicBezTo>
                <a:cubicBezTo>
                  <a:pt x="6900114" y="935005"/>
                  <a:pt x="6892566" y="1014810"/>
                  <a:pt x="6915572" y="1283868"/>
                </a:cubicBezTo>
                <a:cubicBezTo>
                  <a:pt x="6938578" y="1552926"/>
                  <a:pt x="6896078" y="1645896"/>
                  <a:pt x="6915572" y="1835931"/>
                </a:cubicBezTo>
                <a:cubicBezTo>
                  <a:pt x="6935066" y="2025966"/>
                  <a:pt x="6921910" y="2342777"/>
                  <a:pt x="6915572" y="2477865"/>
                </a:cubicBezTo>
                <a:cubicBezTo>
                  <a:pt x="6909234" y="2612953"/>
                  <a:pt x="6912271" y="2815647"/>
                  <a:pt x="6915572" y="3074864"/>
                </a:cubicBezTo>
                <a:cubicBezTo>
                  <a:pt x="6918873" y="3334081"/>
                  <a:pt x="6883915" y="3651569"/>
                  <a:pt x="6915572" y="3806669"/>
                </a:cubicBezTo>
                <a:cubicBezTo>
                  <a:pt x="6947229" y="3961770"/>
                  <a:pt x="6908286" y="4246322"/>
                  <a:pt x="6915572" y="4493538"/>
                </a:cubicBezTo>
                <a:cubicBezTo>
                  <a:pt x="6707010" y="4488381"/>
                  <a:pt x="6474793" y="4512961"/>
                  <a:pt x="6362326" y="4493538"/>
                </a:cubicBezTo>
                <a:cubicBezTo>
                  <a:pt x="6249859" y="4474115"/>
                  <a:pt x="6020434" y="4499826"/>
                  <a:pt x="5809080" y="4493538"/>
                </a:cubicBezTo>
                <a:cubicBezTo>
                  <a:pt x="5597726" y="4487250"/>
                  <a:pt x="5335919" y="4470670"/>
                  <a:pt x="5117523" y="4493538"/>
                </a:cubicBezTo>
                <a:cubicBezTo>
                  <a:pt x="4899127" y="4516406"/>
                  <a:pt x="4546072" y="4499567"/>
                  <a:pt x="4356810" y="4493538"/>
                </a:cubicBezTo>
                <a:cubicBezTo>
                  <a:pt x="4167548" y="4487509"/>
                  <a:pt x="3882260" y="4478676"/>
                  <a:pt x="3665253" y="4493538"/>
                </a:cubicBezTo>
                <a:cubicBezTo>
                  <a:pt x="3448246" y="4508400"/>
                  <a:pt x="3282151" y="4509159"/>
                  <a:pt x="2904540" y="4493538"/>
                </a:cubicBezTo>
                <a:cubicBezTo>
                  <a:pt x="2526929" y="4477917"/>
                  <a:pt x="2387309" y="4475064"/>
                  <a:pt x="2143827" y="4493538"/>
                </a:cubicBezTo>
                <a:cubicBezTo>
                  <a:pt x="1900345" y="4512012"/>
                  <a:pt x="1721278" y="4491884"/>
                  <a:pt x="1452270" y="4493538"/>
                </a:cubicBezTo>
                <a:cubicBezTo>
                  <a:pt x="1183262" y="4495192"/>
                  <a:pt x="1055100" y="4500189"/>
                  <a:pt x="760713" y="4493538"/>
                </a:cubicBezTo>
                <a:cubicBezTo>
                  <a:pt x="466326" y="4486887"/>
                  <a:pt x="326395" y="4462876"/>
                  <a:pt x="0" y="4493538"/>
                </a:cubicBezTo>
                <a:cubicBezTo>
                  <a:pt x="19332" y="4347100"/>
                  <a:pt x="-5950" y="4187332"/>
                  <a:pt x="0" y="3896539"/>
                </a:cubicBezTo>
                <a:cubicBezTo>
                  <a:pt x="5950" y="3605746"/>
                  <a:pt x="23607" y="3506227"/>
                  <a:pt x="0" y="3299541"/>
                </a:cubicBezTo>
                <a:cubicBezTo>
                  <a:pt x="-23607" y="3092855"/>
                  <a:pt x="18411" y="2894507"/>
                  <a:pt x="0" y="2567736"/>
                </a:cubicBezTo>
                <a:cubicBezTo>
                  <a:pt x="-18411" y="2240965"/>
                  <a:pt x="-23885" y="2303499"/>
                  <a:pt x="0" y="2060608"/>
                </a:cubicBezTo>
                <a:cubicBezTo>
                  <a:pt x="23885" y="1817717"/>
                  <a:pt x="-17145" y="1637891"/>
                  <a:pt x="0" y="1328803"/>
                </a:cubicBezTo>
                <a:cubicBezTo>
                  <a:pt x="17145" y="1019716"/>
                  <a:pt x="-474" y="948892"/>
                  <a:pt x="0" y="686869"/>
                </a:cubicBezTo>
                <a:cubicBezTo>
                  <a:pt x="474" y="424846"/>
                  <a:pt x="-23796" y="173011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8080"/>
            </a:solidFill>
            <a:extLst>
              <a:ext uri="{C807C97D-BFC1-408E-A445-0C87EB9F89A2}">
                <ask:lineSketchStyleProps xmlns:ask="http://schemas.microsoft.com/office/drawing/2018/sketchyshapes" sd="5386703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สืบเนื่องจากมติการประชุมคณะกรรมการหลักประกันสุขภาพแห่งชาติ ครั้งที่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13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/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2563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วันที่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9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ธันวาคม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2563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เห็นชอบรายการอุปกรณ์ประสาทหูเทียม ชนิด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Rechargeable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สำหรับการผ่าตัดฝังประสาทหูเทียมในเด็กอายุน้อยกว่า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5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ปี ที่มีระดับการ</a:t>
            </a:r>
            <a:r>
              <a:rPr lang="en-US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ได้ยิน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90 dB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ขึ้นไป และไม่เคยฝึกภาษามือ เป็นสิทธิประโยชน์ในระบบหลักประกันสุขภาพแห่งชาติ และ สปสช.ได้ดำเนินการจัดทำประกาศหลักเกณฑ์การดำเนินงานและการบริหารจัดการกองทุนฯโดยบรรจุรายการดังกล่าวในประกาศฯ ข้อ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11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ค่าบริการกรณีเฉพาะ เป็นค่าใช้จ่ายรายการอุปกรณ์ประสาทหูเทียมในเด็กอายุน้อยกว่า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5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ปี ตามหลักเกณฑ์ วิธีการ และเงื่อนไขที่ สปสช. กำหนด</a:t>
            </a:r>
            <a:endParaRPr lang="en-US" sz="2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 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เนื่องจากราชวิทยาลัยโสต ศอ นาสิกแพทย์ แห่งประเทศไทย ได้มีหนังสือลงวันที่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5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กรกฎาคม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2564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ขอให้ สปสช.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พิจารณาการจัดหาและราคาชุด ประสาทหูเทียมที่กำหนดราคาไว้ โดยหน่วยบริการไม่สามารถจัดหาได้ในราคาดังกล่าว เนื่องจากการจัดซื้อครั้งละชุดเท่านั้น และส่งข้อกำหนดการพิจารณาการใช้ชุดประสาทหูเทียม และคุณลักษณะของอุปกรณ์ที่เหมาะสม มายัง สปสช.</a:t>
            </a:r>
            <a:endParaRPr lang="en-US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C9AD3F-5278-4A03-8B67-5DC8CEAC18A2}"/>
              </a:ext>
            </a:extLst>
          </p:cNvPr>
          <p:cNvSpPr txBox="1"/>
          <p:nvPr/>
        </p:nvSpPr>
        <p:spPr>
          <a:xfrm>
            <a:off x="8513222" y="3179284"/>
            <a:ext cx="3059373" cy="3065455"/>
          </a:xfrm>
          <a:custGeom>
            <a:avLst/>
            <a:gdLst>
              <a:gd name="connsiteX0" fmla="*/ 0 w 3059373"/>
              <a:gd name="connsiteY0" fmla="*/ 0 h 3065455"/>
              <a:gd name="connsiteX1" fmla="*/ 448708 w 3059373"/>
              <a:gd name="connsiteY1" fmla="*/ 0 h 3065455"/>
              <a:gd name="connsiteX2" fmla="*/ 1019791 w 3059373"/>
              <a:gd name="connsiteY2" fmla="*/ 0 h 3065455"/>
              <a:gd name="connsiteX3" fmla="*/ 1529687 w 3059373"/>
              <a:gd name="connsiteY3" fmla="*/ 0 h 3065455"/>
              <a:gd name="connsiteX4" fmla="*/ 2039582 w 3059373"/>
              <a:gd name="connsiteY4" fmla="*/ 0 h 3065455"/>
              <a:gd name="connsiteX5" fmla="*/ 2580071 w 3059373"/>
              <a:gd name="connsiteY5" fmla="*/ 0 h 3065455"/>
              <a:gd name="connsiteX6" fmla="*/ 3059373 w 3059373"/>
              <a:gd name="connsiteY6" fmla="*/ 0 h 3065455"/>
              <a:gd name="connsiteX7" fmla="*/ 3059373 w 3059373"/>
              <a:gd name="connsiteY7" fmla="*/ 510909 h 3065455"/>
              <a:gd name="connsiteX8" fmla="*/ 3059373 w 3059373"/>
              <a:gd name="connsiteY8" fmla="*/ 991164 h 3065455"/>
              <a:gd name="connsiteX9" fmla="*/ 3059373 w 3059373"/>
              <a:gd name="connsiteY9" fmla="*/ 1532728 h 3065455"/>
              <a:gd name="connsiteX10" fmla="*/ 3059373 w 3059373"/>
              <a:gd name="connsiteY10" fmla="*/ 1951673 h 3065455"/>
              <a:gd name="connsiteX11" fmla="*/ 3059373 w 3059373"/>
              <a:gd name="connsiteY11" fmla="*/ 2401273 h 3065455"/>
              <a:gd name="connsiteX12" fmla="*/ 3059373 w 3059373"/>
              <a:gd name="connsiteY12" fmla="*/ 3065455 h 3065455"/>
              <a:gd name="connsiteX13" fmla="*/ 2580071 w 3059373"/>
              <a:gd name="connsiteY13" fmla="*/ 3065455 h 3065455"/>
              <a:gd name="connsiteX14" fmla="*/ 2008988 w 3059373"/>
              <a:gd name="connsiteY14" fmla="*/ 3065455 h 3065455"/>
              <a:gd name="connsiteX15" fmla="*/ 1468499 w 3059373"/>
              <a:gd name="connsiteY15" fmla="*/ 3065455 h 3065455"/>
              <a:gd name="connsiteX16" fmla="*/ 1019791 w 3059373"/>
              <a:gd name="connsiteY16" fmla="*/ 3065455 h 3065455"/>
              <a:gd name="connsiteX17" fmla="*/ 601677 w 3059373"/>
              <a:gd name="connsiteY17" fmla="*/ 3065455 h 3065455"/>
              <a:gd name="connsiteX18" fmla="*/ 0 w 3059373"/>
              <a:gd name="connsiteY18" fmla="*/ 3065455 h 3065455"/>
              <a:gd name="connsiteX19" fmla="*/ 0 w 3059373"/>
              <a:gd name="connsiteY19" fmla="*/ 2615855 h 3065455"/>
              <a:gd name="connsiteX20" fmla="*/ 0 w 3059373"/>
              <a:gd name="connsiteY20" fmla="*/ 2196909 h 3065455"/>
              <a:gd name="connsiteX21" fmla="*/ 0 w 3059373"/>
              <a:gd name="connsiteY21" fmla="*/ 1747309 h 3065455"/>
              <a:gd name="connsiteX22" fmla="*/ 0 w 3059373"/>
              <a:gd name="connsiteY22" fmla="*/ 1236400 h 3065455"/>
              <a:gd name="connsiteX23" fmla="*/ 0 w 3059373"/>
              <a:gd name="connsiteY23" fmla="*/ 786800 h 3065455"/>
              <a:gd name="connsiteX24" fmla="*/ 0 w 3059373"/>
              <a:gd name="connsiteY24" fmla="*/ 0 h 306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59373" h="3065455" extrusionOk="0">
                <a:moveTo>
                  <a:pt x="0" y="0"/>
                </a:moveTo>
                <a:cubicBezTo>
                  <a:pt x="198468" y="-28752"/>
                  <a:pt x="226995" y="34045"/>
                  <a:pt x="448708" y="0"/>
                </a:cubicBezTo>
                <a:cubicBezTo>
                  <a:pt x="670421" y="-34045"/>
                  <a:pt x="810610" y="57745"/>
                  <a:pt x="1019791" y="0"/>
                </a:cubicBezTo>
                <a:cubicBezTo>
                  <a:pt x="1228972" y="-57745"/>
                  <a:pt x="1368742" y="6031"/>
                  <a:pt x="1529687" y="0"/>
                </a:cubicBezTo>
                <a:cubicBezTo>
                  <a:pt x="1690632" y="-6031"/>
                  <a:pt x="1915704" y="29407"/>
                  <a:pt x="2039582" y="0"/>
                </a:cubicBezTo>
                <a:cubicBezTo>
                  <a:pt x="2163461" y="-29407"/>
                  <a:pt x="2327546" y="50080"/>
                  <a:pt x="2580071" y="0"/>
                </a:cubicBezTo>
                <a:cubicBezTo>
                  <a:pt x="2832596" y="-50080"/>
                  <a:pt x="2824859" y="44556"/>
                  <a:pt x="3059373" y="0"/>
                </a:cubicBezTo>
                <a:cubicBezTo>
                  <a:pt x="3109325" y="140655"/>
                  <a:pt x="3022389" y="257434"/>
                  <a:pt x="3059373" y="510909"/>
                </a:cubicBezTo>
                <a:cubicBezTo>
                  <a:pt x="3096357" y="764384"/>
                  <a:pt x="3004325" y="759312"/>
                  <a:pt x="3059373" y="991164"/>
                </a:cubicBezTo>
                <a:cubicBezTo>
                  <a:pt x="3114421" y="1223017"/>
                  <a:pt x="2999559" y="1383680"/>
                  <a:pt x="3059373" y="1532728"/>
                </a:cubicBezTo>
                <a:cubicBezTo>
                  <a:pt x="3119187" y="1681776"/>
                  <a:pt x="3037386" y="1743675"/>
                  <a:pt x="3059373" y="1951673"/>
                </a:cubicBezTo>
                <a:cubicBezTo>
                  <a:pt x="3081360" y="2159671"/>
                  <a:pt x="3007211" y="2192880"/>
                  <a:pt x="3059373" y="2401273"/>
                </a:cubicBezTo>
                <a:cubicBezTo>
                  <a:pt x="3111535" y="2609666"/>
                  <a:pt x="2988472" y="2853905"/>
                  <a:pt x="3059373" y="3065455"/>
                </a:cubicBezTo>
                <a:cubicBezTo>
                  <a:pt x="2919694" y="3097048"/>
                  <a:pt x="2737393" y="3032638"/>
                  <a:pt x="2580071" y="3065455"/>
                </a:cubicBezTo>
                <a:cubicBezTo>
                  <a:pt x="2422749" y="3098272"/>
                  <a:pt x="2165296" y="3020989"/>
                  <a:pt x="2008988" y="3065455"/>
                </a:cubicBezTo>
                <a:cubicBezTo>
                  <a:pt x="1852680" y="3109921"/>
                  <a:pt x="1669535" y="3037412"/>
                  <a:pt x="1468499" y="3065455"/>
                </a:cubicBezTo>
                <a:cubicBezTo>
                  <a:pt x="1267463" y="3093498"/>
                  <a:pt x="1194172" y="3013478"/>
                  <a:pt x="1019791" y="3065455"/>
                </a:cubicBezTo>
                <a:cubicBezTo>
                  <a:pt x="845410" y="3117432"/>
                  <a:pt x="778271" y="3052670"/>
                  <a:pt x="601677" y="3065455"/>
                </a:cubicBezTo>
                <a:cubicBezTo>
                  <a:pt x="425083" y="3078240"/>
                  <a:pt x="254369" y="3003423"/>
                  <a:pt x="0" y="3065455"/>
                </a:cubicBezTo>
                <a:cubicBezTo>
                  <a:pt x="-11921" y="2930331"/>
                  <a:pt x="20811" y="2816765"/>
                  <a:pt x="0" y="2615855"/>
                </a:cubicBezTo>
                <a:cubicBezTo>
                  <a:pt x="-20811" y="2414945"/>
                  <a:pt x="40305" y="2370618"/>
                  <a:pt x="0" y="2196909"/>
                </a:cubicBezTo>
                <a:cubicBezTo>
                  <a:pt x="-40305" y="2023200"/>
                  <a:pt x="30615" y="1872450"/>
                  <a:pt x="0" y="1747309"/>
                </a:cubicBezTo>
                <a:cubicBezTo>
                  <a:pt x="-30615" y="1622168"/>
                  <a:pt x="52479" y="1468085"/>
                  <a:pt x="0" y="1236400"/>
                </a:cubicBezTo>
                <a:cubicBezTo>
                  <a:pt x="-52479" y="1004715"/>
                  <a:pt x="38913" y="907540"/>
                  <a:pt x="0" y="786800"/>
                </a:cubicBezTo>
                <a:cubicBezTo>
                  <a:pt x="-38913" y="666060"/>
                  <a:pt x="74299" y="241005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704376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เห็นชอบการปรับหลักเกณฑ์การจ่ายรายการอุปกรณ์ชุดประสาทหูเทียม จากการจ่ายเป็นเงิน เป็นการสนับสนุนอุปกรณ์ทางการแพทย์ตามโครงการพิเศษ ประจำปีงบประมาณ 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2565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จำนวน 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30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ชุด </a:t>
            </a:r>
            <a:endParaRPr lang="en-US" sz="16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674541-8D74-4239-9863-807F9E8B7BA1}"/>
              </a:ext>
            </a:extLst>
          </p:cNvPr>
          <p:cNvSpPr txBox="1"/>
          <p:nvPr/>
        </p:nvSpPr>
        <p:spPr>
          <a:xfrm>
            <a:off x="619405" y="1686990"/>
            <a:ext cx="1917510" cy="461665"/>
          </a:xfrm>
          <a:custGeom>
            <a:avLst/>
            <a:gdLst>
              <a:gd name="connsiteX0" fmla="*/ 0 w 1917510"/>
              <a:gd name="connsiteY0" fmla="*/ 0 h 461665"/>
              <a:gd name="connsiteX1" fmla="*/ 498553 w 1917510"/>
              <a:gd name="connsiteY1" fmla="*/ 0 h 461665"/>
              <a:gd name="connsiteX2" fmla="*/ 977930 w 1917510"/>
              <a:gd name="connsiteY2" fmla="*/ 0 h 461665"/>
              <a:gd name="connsiteX3" fmla="*/ 1476483 w 1917510"/>
              <a:gd name="connsiteY3" fmla="*/ 0 h 461665"/>
              <a:gd name="connsiteX4" fmla="*/ 1917510 w 1917510"/>
              <a:gd name="connsiteY4" fmla="*/ 0 h 461665"/>
              <a:gd name="connsiteX5" fmla="*/ 1917510 w 1917510"/>
              <a:gd name="connsiteY5" fmla="*/ 461665 h 461665"/>
              <a:gd name="connsiteX6" fmla="*/ 1457308 w 1917510"/>
              <a:gd name="connsiteY6" fmla="*/ 461665 h 461665"/>
              <a:gd name="connsiteX7" fmla="*/ 1016280 w 1917510"/>
              <a:gd name="connsiteY7" fmla="*/ 461665 h 461665"/>
              <a:gd name="connsiteX8" fmla="*/ 556078 w 1917510"/>
              <a:gd name="connsiteY8" fmla="*/ 461665 h 461665"/>
              <a:gd name="connsiteX9" fmla="*/ 0 w 1917510"/>
              <a:gd name="connsiteY9" fmla="*/ 461665 h 461665"/>
              <a:gd name="connsiteX10" fmla="*/ 0 w 1917510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7510" h="461665" fill="none" extrusionOk="0">
                <a:moveTo>
                  <a:pt x="0" y="0"/>
                </a:moveTo>
                <a:cubicBezTo>
                  <a:pt x="179062" y="-2631"/>
                  <a:pt x="264723" y="9993"/>
                  <a:pt x="498553" y="0"/>
                </a:cubicBezTo>
                <a:cubicBezTo>
                  <a:pt x="732383" y="-9993"/>
                  <a:pt x="768838" y="2955"/>
                  <a:pt x="977930" y="0"/>
                </a:cubicBezTo>
                <a:cubicBezTo>
                  <a:pt x="1187022" y="-2955"/>
                  <a:pt x="1301818" y="8958"/>
                  <a:pt x="1476483" y="0"/>
                </a:cubicBezTo>
                <a:cubicBezTo>
                  <a:pt x="1651148" y="-8958"/>
                  <a:pt x="1701129" y="14684"/>
                  <a:pt x="1917510" y="0"/>
                </a:cubicBezTo>
                <a:cubicBezTo>
                  <a:pt x="1928555" y="145514"/>
                  <a:pt x="1901853" y="365131"/>
                  <a:pt x="1917510" y="461665"/>
                </a:cubicBezTo>
                <a:cubicBezTo>
                  <a:pt x="1750392" y="498728"/>
                  <a:pt x="1665256" y="408233"/>
                  <a:pt x="1457308" y="461665"/>
                </a:cubicBezTo>
                <a:cubicBezTo>
                  <a:pt x="1249360" y="515097"/>
                  <a:pt x="1194875" y="425739"/>
                  <a:pt x="1016280" y="461665"/>
                </a:cubicBezTo>
                <a:cubicBezTo>
                  <a:pt x="837685" y="497591"/>
                  <a:pt x="783621" y="417399"/>
                  <a:pt x="556078" y="461665"/>
                </a:cubicBezTo>
                <a:cubicBezTo>
                  <a:pt x="328535" y="505931"/>
                  <a:pt x="246635" y="404389"/>
                  <a:pt x="0" y="461665"/>
                </a:cubicBezTo>
                <a:cubicBezTo>
                  <a:pt x="-11283" y="231998"/>
                  <a:pt x="5214" y="180790"/>
                  <a:pt x="0" y="0"/>
                </a:cubicBezTo>
                <a:close/>
              </a:path>
              <a:path w="1917510" h="461665" stroke="0" extrusionOk="0">
                <a:moveTo>
                  <a:pt x="0" y="0"/>
                </a:moveTo>
                <a:cubicBezTo>
                  <a:pt x="225805" y="-39037"/>
                  <a:pt x="296851" y="16584"/>
                  <a:pt x="460202" y="0"/>
                </a:cubicBezTo>
                <a:cubicBezTo>
                  <a:pt x="623553" y="-16584"/>
                  <a:pt x="775796" y="14610"/>
                  <a:pt x="939580" y="0"/>
                </a:cubicBezTo>
                <a:cubicBezTo>
                  <a:pt x="1103364" y="-14610"/>
                  <a:pt x="1211338" y="16632"/>
                  <a:pt x="1361432" y="0"/>
                </a:cubicBezTo>
                <a:cubicBezTo>
                  <a:pt x="1511526" y="-16632"/>
                  <a:pt x="1763132" y="14487"/>
                  <a:pt x="1917510" y="0"/>
                </a:cubicBezTo>
                <a:cubicBezTo>
                  <a:pt x="1934556" y="167603"/>
                  <a:pt x="1875004" y="263028"/>
                  <a:pt x="1917510" y="461665"/>
                </a:cubicBezTo>
                <a:cubicBezTo>
                  <a:pt x="1671414" y="473458"/>
                  <a:pt x="1625696" y="449382"/>
                  <a:pt x="1418957" y="461665"/>
                </a:cubicBezTo>
                <a:cubicBezTo>
                  <a:pt x="1212218" y="473948"/>
                  <a:pt x="1156232" y="440474"/>
                  <a:pt x="939580" y="461665"/>
                </a:cubicBezTo>
                <a:cubicBezTo>
                  <a:pt x="722928" y="482856"/>
                  <a:pt x="639121" y="412427"/>
                  <a:pt x="498553" y="461665"/>
                </a:cubicBezTo>
                <a:cubicBezTo>
                  <a:pt x="357985" y="510903"/>
                  <a:pt x="177748" y="436831"/>
                  <a:pt x="0" y="461665"/>
                </a:cubicBezTo>
                <a:cubicBezTo>
                  <a:pt x="-31352" y="301475"/>
                  <a:pt x="37534" y="121637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19050">
            <a:solidFill>
              <a:srgbClr val="006600"/>
            </a:solidFill>
            <a:extLst>
              <a:ext uri="{C807C97D-BFC1-408E-A445-0C87EB9F89A2}">
                <ask:lineSketchStyleProps xmlns:ask="http://schemas.microsoft.com/office/drawing/2018/sketchyshapes" sd="93236582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ความเป็นมา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5EE075-B1A4-40A2-96D6-F46D72381B97}"/>
              </a:ext>
            </a:extLst>
          </p:cNvPr>
          <p:cNvSpPr txBox="1"/>
          <p:nvPr/>
        </p:nvSpPr>
        <p:spPr>
          <a:xfrm>
            <a:off x="8513222" y="2656064"/>
            <a:ext cx="1951248" cy="523220"/>
          </a:xfrm>
          <a:custGeom>
            <a:avLst/>
            <a:gdLst>
              <a:gd name="connsiteX0" fmla="*/ 0 w 1951248"/>
              <a:gd name="connsiteY0" fmla="*/ 0 h 523220"/>
              <a:gd name="connsiteX1" fmla="*/ 429275 w 1951248"/>
              <a:gd name="connsiteY1" fmla="*/ 0 h 523220"/>
              <a:gd name="connsiteX2" fmla="*/ 956112 w 1951248"/>
              <a:gd name="connsiteY2" fmla="*/ 0 h 523220"/>
              <a:gd name="connsiteX3" fmla="*/ 1463436 w 1951248"/>
              <a:gd name="connsiteY3" fmla="*/ 0 h 523220"/>
              <a:gd name="connsiteX4" fmla="*/ 1951248 w 1951248"/>
              <a:gd name="connsiteY4" fmla="*/ 0 h 523220"/>
              <a:gd name="connsiteX5" fmla="*/ 1951248 w 1951248"/>
              <a:gd name="connsiteY5" fmla="*/ 523220 h 523220"/>
              <a:gd name="connsiteX6" fmla="*/ 1502461 w 1951248"/>
              <a:gd name="connsiteY6" fmla="*/ 523220 h 523220"/>
              <a:gd name="connsiteX7" fmla="*/ 975624 w 1951248"/>
              <a:gd name="connsiteY7" fmla="*/ 523220 h 523220"/>
              <a:gd name="connsiteX8" fmla="*/ 507324 w 1951248"/>
              <a:gd name="connsiteY8" fmla="*/ 523220 h 523220"/>
              <a:gd name="connsiteX9" fmla="*/ 0 w 1951248"/>
              <a:gd name="connsiteY9" fmla="*/ 523220 h 523220"/>
              <a:gd name="connsiteX10" fmla="*/ 0 w 1951248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1248" h="523220" fill="none" extrusionOk="0">
                <a:moveTo>
                  <a:pt x="0" y="0"/>
                </a:moveTo>
                <a:cubicBezTo>
                  <a:pt x="168295" y="-24335"/>
                  <a:pt x="299933" y="51204"/>
                  <a:pt x="429275" y="0"/>
                </a:cubicBezTo>
                <a:cubicBezTo>
                  <a:pt x="558618" y="-51204"/>
                  <a:pt x="837983" y="28882"/>
                  <a:pt x="956112" y="0"/>
                </a:cubicBezTo>
                <a:cubicBezTo>
                  <a:pt x="1074241" y="-28882"/>
                  <a:pt x="1345152" y="3489"/>
                  <a:pt x="1463436" y="0"/>
                </a:cubicBezTo>
                <a:cubicBezTo>
                  <a:pt x="1581720" y="-3489"/>
                  <a:pt x="1841504" y="9570"/>
                  <a:pt x="1951248" y="0"/>
                </a:cubicBezTo>
                <a:cubicBezTo>
                  <a:pt x="1972845" y="232253"/>
                  <a:pt x="1928874" y="404257"/>
                  <a:pt x="1951248" y="523220"/>
                </a:cubicBezTo>
                <a:cubicBezTo>
                  <a:pt x="1756725" y="558134"/>
                  <a:pt x="1615770" y="492000"/>
                  <a:pt x="1502461" y="523220"/>
                </a:cubicBezTo>
                <a:cubicBezTo>
                  <a:pt x="1389152" y="554440"/>
                  <a:pt x="1177729" y="481888"/>
                  <a:pt x="975624" y="523220"/>
                </a:cubicBezTo>
                <a:cubicBezTo>
                  <a:pt x="773519" y="564552"/>
                  <a:pt x="615849" y="487714"/>
                  <a:pt x="507324" y="523220"/>
                </a:cubicBezTo>
                <a:cubicBezTo>
                  <a:pt x="398799" y="558726"/>
                  <a:pt x="179681" y="471901"/>
                  <a:pt x="0" y="523220"/>
                </a:cubicBezTo>
                <a:cubicBezTo>
                  <a:pt x="-30284" y="385097"/>
                  <a:pt x="62328" y="224111"/>
                  <a:pt x="0" y="0"/>
                </a:cubicBezTo>
                <a:close/>
              </a:path>
              <a:path w="1951248" h="523220" stroke="0" extrusionOk="0">
                <a:moveTo>
                  <a:pt x="0" y="0"/>
                </a:moveTo>
                <a:cubicBezTo>
                  <a:pt x="203840" y="-30412"/>
                  <a:pt x="327139" y="42530"/>
                  <a:pt x="468300" y="0"/>
                </a:cubicBezTo>
                <a:cubicBezTo>
                  <a:pt x="609461" y="-42530"/>
                  <a:pt x="796913" y="20898"/>
                  <a:pt x="975624" y="0"/>
                </a:cubicBezTo>
                <a:cubicBezTo>
                  <a:pt x="1154335" y="-20898"/>
                  <a:pt x="1239305" y="22975"/>
                  <a:pt x="1502461" y="0"/>
                </a:cubicBezTo>
                <a:cubicBezTo>
                  <a:pt x="1765617" y="-22975"/>
                  <a:pt x="1772844" y="6152"/>
                  <a:pt x="1951248" y="0"/>
                </a:cubicBezTo>
                <a:cubicBezTo>
                  <a:pt x="2011907" y="226065"/>
                  <a:pt x="1912541" y="382947"/>
                  <a:pt x="1951248" y="523220"/>
                </a:cubicBezTo>
                <a:cubicBezTo>
                  <a:pt x="1750009" y="576648"/>
                  <a:pt x="1654457" y="463806"/>
                  <a:pt x="1424411" y="523220"/>
                </a:cubicBezTo>
                <a:cubicBezTo>
                  <a:pt x="1194365" y="582634"/>
                  <a:pt x="1144439" y="489951"/>
                  <a:pt x="936599" y="523220"/>
                </a:cubicBezTo>
                <a:cubicBezTo>
                  <a:pt x="728759" y="556489"/>
                  <a:pt x="296523" y="467702"/>
                  <a:pt x="0" y="523220"/>
                </a:cubicBezTo>
                <a:cubicBezTo>
                  <a:pt x="-10224" y="355206"/>
                  <a:pt x="52876" y="237428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28575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569383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มติที่ประชุม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0AABBA-F77B-4AF8-B409-DBFEA328A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768" y="1440423"/>
            <a:ext cx="1278290" cy="89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11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4A02FE-1A6D-4C83-A71C-54CEF0E5FD78}"/>
              </a:ext>
            </a:extLst>
          </p:cNvPr>
          <p:cNvSpPr txBox="1"/>
          <p:nvPr/>
        </p:nvSpPr>
        <p:spPr>
          <a:xfrm>
            <a:off x="0" y="13251"/>
            <a:ext cx="12191999" cy="584775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เรื่องจากวาระ</a:t>
            </a:r>
            <a:r>
              <a:rPr lang="en-US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เพื่อพิจารณา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DAD81FA0-25B4-420B-80C6-66FE681BD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809" y="13251"/>
            <a:ext cx="1260335" cy="584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EB1E40-1B97-459B-BAEA-E129A5BB0D0E}"/>
              </a:ext>
            </a:extLst>
          </p:cNvPr>
          <p:cNvSpPr txBox="1"/>
          <p:nvPr/>
        </p:nvSpPr>
        <p:spPr>
          <a:xfrm>
            <a:off x="2504364" y="762477"/>
            <a:ext cx="88232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ข้อเสนอการช่วยเหลือค่าบริการฟอกเลือดด้วยเครื่องไตเทียมแก่ผู้ป่วยไตวายเรื้อรัง</a:t>
            </a:r>
            <a:br>
              <a:rPr lang="th-TH" sz="28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ที่ไม่สมัครใจรับบริการล้างไตผ่านทางช่องท้อง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Heptagon 5">
            <a:extLst>
              <a:ext uri="{FF2B5EF4-FFF2-40B4-BE49-F238E27FC236}">
                <a16:creationId xmlns:a16="http://schemas.microsoft.com/office/drawing/2014/main" id="{AB744A9F-DC6A-4513-AF84-768BD93AF8A6}"/>
              </a:ext>
            </a:extLst>
          </p:cNvPr>
          <p:cNvSpPr/>
          <p:nvPr/>
        </p:nvSpPr>
        <p:spPr>
          <a:xfrm>
            <a:off x="1492155" y="959371"/>
            <a:ext cx="762862" cy="560317"/>
          </a:xfrm>
          <a:prstGeom prst="heptagon">
            <a:avLst/>
          </a:prstGeom>
          <a:solidFill>
            <a:srgbClr val="3399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F233CC-0F69-484D-8758-3D3B72A8EC97}"/>
              </a:ext>
            </a:extLst>
          </p:cNvPr>
          <p:cNvSpPr txBox="1"/>
          <p:nvPr/>
        </p:nvSpPr>
        <p:spPr>
          <a:xfrm>
            <a:off x="533401" y="2494974"/>
            <a:ext cx="3560928" cy="4154984"/>
          </a:xfrm>
          <a:custGeom>
            <a:avLst/>
            <a:gdLst>
              <a:gd name="connsiteX0" fmla="*/ 0 w 3560928"/>
              <a:gd name="connsiteY0" fmla="*/ 0 h 4154984"/>
              <a:gd name="connsiteX1" fmla="*/ 486660 w 3560928"/>
              <a:gd name="connsiteY1" fmla="*/ 0 h 4154984"/>
              <a:gd name="connsiteX2" fmla="*/ 973320 w 3560928"/>
              <a:gd name="connsiteY2" fmla="*/ 0 h 4154984"/>
              <a:gd name="connsiteX3" fmla="*/ 1495590 w 3560928"/>
              <a:gd name="connsiteY3" fmla="*/ 0 h 4154984"/>
              <a:gd name="connsiteX4" fmla="*/ 2017859 w 3560928"/>
              <a:gd name="connsiteY4" fmla="*/ 0 h 4154984"/>
              <a:gd name="connsiteX5" fmla="*/ 2540129 w 3560928"/>
              <a:gd name="connsiteY5" fmla="*/ 0 h 4154984"/>
              <a:gd name="connsiteX6" fmla="*/ 3560928 w 3560928"/>
              <a:gd name="connsiteY6" fmla="*/ 0 h 4154984"/>
              <a:gd name="connsiteX7" fmla="*/ 3560928 w 3560928"/>
              <a:gd name="connsiteY7" fmla="*/ 510469 h 4154984"/>
              <a:gd name="connsiteX8" fmla="*/ 3560928 w 3560928"/>
              <a:gd name="connsiteY8" fmla="*/ 979389 h 4154984"/>
              <a:gd name="connsiteX9" fmla="*/ 3560928 w 3560928"/>
              <a:gd name="connsiteY9" fmla="*/ 1531408 h 4154984"/>
              <a:gd name="connsiteX10" fmla="*/ 3560928 w 3560928"/>
              <a:gd name="connsiteY10" fmla="*/ 2166527 h 4154984"/>
              <a:gd name="connsiteX11" fmla="*/ 3560928 w 3560928"/>
              <a:gd name="connsiteY11" fmla="*/ 2635447 h 4154984"/>
              <a:gd name="connsiteX12" fmla="*/ 3560928 w 3560928"/>
              <a:gd name="connsiteY12" fmla="*/ 3104367 h 4154984"/>
              <a:gd name="connsiteX13" fmla="*/ 3560928 w 3560928"/>
              <a:gd name="connsiteY13" fmla="*/ 4154984 h 4154984"/>
              <a:gd name="connsiteX14" fmla="*/ 3074268 w 3560928"/>
              <a:gd name="connsiteY14" fmla="*/ 4154984 h 4154984"/>
              <a:gd name="connsiteX15" fmla="*/ 2551998 w 3560928"/>
              <a:gd name="connsiteY15" fmla="*/ 4154984 h 4154984"/>
              <a:gd name="connsiteX16" fmla="*/ 1887292 w 3560928"/>
              <a:gd name="connsiteY16" fmla="*/ 4154984 h 4154984"/>
              <a:gd name="connsiteX17" fmla="*/ 1258195 w 3560928"/>
              <a:gd name="connsiteY17" fmla="*/ 4154984 h 4154984"/>
              <a:gd name="connsiteX18" fmla="*/ 629097 w 3560928"/>
              <a:gd name="connsiteY18" fmla="*/ 4154984 h 4154984"/>
              <a:gd name="connsiteX19" fmla="*/ 0 w 3560928"/>
              <a:gd name="connsiteY19" fmla="*/ 4154984 h 4154984"/>
              <a:gd name="connsiteX20" fmla="*/ 0 w 3560928"/>
              <a:gd name="connsiteY20" fmla="*/ 3644515 h 4154984"/>
              <a:gd name="connsiteX21" fmla="*/ 0 w 3560928"/>
              <a:gd name="connsiteY21" fmla="*/ 2967846 h 4154984"/>
              <a:gd name="connsiteX22" fmla="*/ 0 w 3560928"/>
              <a:gd name="connsiteY22" fmla="*/ 2415826 h 4154984"/>
              <a:gd name="connsiteX23" fmla="*/ 0 w 3560928"/>
              <a:gd name="connsiteY23" fmla="*/ 1780707 h 4154984"/>
              <a:gd name="connsiteX24" fmla="*/ 0 w 3560928"/>
              <a:gd name="connsiteY24" fmla="*/ 1187138 h 4154984"/>
              <a:gd name="connsiteX25" fmla="*/ 0 w 3560928"/>
              <a:gd name="connsiteY25" fmla="*/ 593569 h 4154984"/>
              <a:gd name="connsiteX26" fmla="*/ 0 w 3560928"/>
              <a:gd name="connsiteY26" fmla="*/ 0 h 415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60928" h="4154984" extrusionOk="0">
                <a:moveTo>
                  <a:pt x="0" y="0"/>
                </a:moveTo>
                <a:cubicBezTo>
                  <a:pt x="209108" y="-53347"/>
                  <a:pt x="334787" y="6407"/>
                  <a:pt x="486660" y="0"/>
                </a:cubicBezTo>
                <a:cubicBezTo>
                  <a:pt x="638533" y="-6407"/>
                  <a:pt x="771975" y="36665"/>
                  <a:pt x="973320" y="0"/>
                </a:cubicBezTo>
                <a:cubicBezTo>
                  <a:pt x="1174665" y="-36665"/>
                  <a:pt x="1332716" y="57812"/>
                  <a:pt x="1495590" y="0"/>
                </a:cubicBezTo>
                <a:cubicBezTo>
                  <a:pt x="1658464" y="-57812"/>
                  <a:pt x="1888345" y="16895"/>
                  <a:pt x="2017859" y="0"/>
                </a:cubicBezTo>
                <a:cubicBezTo>
                  <a:pt x="2147373" y="-16895"/>
                  <a:pt x="2325279" y="28176"/>
                  <a:pt x="2540129" y="0"/>
                </a:cubicBezTo>
                <a:cubicBezTo>
                  <a:pt x="2754979" y="-28176"/>
                  <a:pt x="3125921" y="19426"/>
                  <a:pt x="3560928" y="0"/>
                </a:cubicBezTo>
                <a:cubicBezTo>
                  <a:pt x="3604804" y="132785"/>
                  <a:pt x="3518282" y="362510"/>
                  <a:pt x="3560928" y="510469"/>
                </a:cubicBezTo>
                <a:cubicBezTo>
                  <a:pt x="3603574" y="658428"/>
                  <a:pt x="3529028" y="778636"/>
                  <a:pt x="3560928" y="979389"/>
                </a:cubicBezTo>
                <a:cubicBezTo>
                  <a:pt x="3592828" y="1180142"/>
                  <a:pt x="3549392" y="1388360"/>
                  <a:pt x="3560928" y="1531408"/>
                </a:cubicBezTo>
                <a:cubicBezTo>
                  <a:pt x="3572464" y="1674456"/>
                  <a:pt x="3534119" y="1883809"/>
                  <a:pt x="3560928" y="2166527"/>
                </a:cubicBezTo>
                <a:cubicBezTo>
                  <a:pt x="3587737" y="2449245"/>
                  <a:pt x="3552056" y="2518833"/>
                  <a:pt x="3560928" y="2635447"/>
                </a:cubicBezTo>
                <a:cubicBezTo>
                  <a:pt x="3569800" y="2752061"/>
                  <a:pt x="3552653" y="2961498"/>
                  <a:pt x="3560928" y="3104367"/>
                </a:cubicBezTo>
                <a:cubicBezTo>
                  <a:pt x="3569203" y="3247236"/>
                  <a:pt x="3463346" y="3841461"/>
                  <a:pt x="3560928" y="4154984"/>
                </a:cubicBezTo>
                <a:cubicBezTo>
                  <a:pt x="3420534" y="4200394"/>
                  <a:pt x="3248243" y="4136165"/>
                  <a:pt x="3074268" y="4154984"/>
                </a:cubicBezTo>
                <a:cubicBezTo>
                  <a:pt x="2900293" y="4173803"/>
                  <a:pt x="2706414" y="4139964"/>
                  <a:pt x="2551998" y="4154984"/>
                </a:cubicBezTo>
                <a:cubicBezTo>
                  <a:pt x="2397582" y="4170004"/>
                  <a:pt x="2034558" y="4085290"/>
                  <a:pt x="1887292" y="4154984"/>
                </a:cubicBezTo>
                <a:cubicBezTo>
                  <a:pt x="1740026" y="4224678"/>
                  <a:pt x="1419324" y="4126525"/>
                  <a:pt x="1258195" y="4154984"/>
                </a:cubicBezTo>
                <a:cubicBezTo>
                  <a:pt x="1097066" y="4183443"/>
                  <a:pt x="936562" y="4093623"/>
                  <a:pt x="629097" y="4154984"/>
                </a:cubicBezTo>
                <a:cubicBezTo>
                  <a:pt x="321632" y="4216345"/>
                  <a:pt x="192318" y="4142651"/>
                  <a:pt x="0" y="4154984"/>
                </a:cubicBezTo>
                <a:cubicBezTo>
                  <a:pt x="-44366" y="3965931"/>
                  <a:pt x="40981" y="3843252"/>
                  <a:pt x="0" y="3644515"/>
                </a:cubicBezTo>
                <a:cubicBezTo>
                  <a:pt x="-40981" y="3445778"/>
                  <a:pt x="27961" y="3245043"/>
                  <a:pt x="0" y="2967846"/>
                </a:cubicBezTo>
                <a:cubicBezTo>
                  <a:pt x="-27961" y="2690649"/>
                  <a:pt x="4388" y="2593126"/>
                  <a:pt x="0" y="2415826"/>
                </a:cubicBezTo>
                <a:cubicBezTo>
                  <a:pt x="-4388" y="2238526"/>
                  <a:pt x="47403" y="2010811"/>
                  <a:pt x="0" y="1780707"/>
                </a:cubicBezTo>
                <a:cubicBezTo>
                  <a:pt x="-47403" y="1550603"/>
                  <a:pt x="1340" y="1475145"/>
                  <a:pt x="0" y="1187138"/>
                </a:cubicBezTo>
                <a:cubicBezTo>
                  <a:pt x="-1340" y="899131"/>
                  <a:pt x="8108" y="863884"/>
                  <a:pt x="0" y="593569"/>
                </a:cubicBezTo>
                <a:cubicBezTo>
                  <a:pt x="-8108" y="323254"/>
                  <a:pt x="3242" y="251832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44556567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ผู้ป่วยไตวายเรื้อรังที่เดือดร้อนจากการที่ต้องรับภาระค่าบริการล้างไตด้วยการฟอกเลือด เนื่องจากปฏิเสธการล้างไตผ่านหน้าท้อง ปี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6,546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  และแจ้งความเดือดร้อนต่อ รมว.กสธ.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ผู้ป่วยกลุ่มนี้ได้รับการสนับสนุนเฉพาะยากระตุ้นการเพิ่มเม็ดเลือดแดง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EPO)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เนื่องจากไม่ประสงค์จะรับการล้างไตผ่านช่องท้อง ซึ่งเป็นไปตามข้อ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55.3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ของประกาศบริหารกองทุนฯ ปี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581015-403B-46E3-8F22-1BC3FD1002EC}"/>
              </a:ext>
            </a:extLst>
          </p:cNvPr>
          <p:cNvSpPr txBox="1"/>
          <p:nvPr/>
        </p:nvSpPr>
        <p:spPr>
          <a:xfrm>
            <a:off x="533400" y="1967497"/>
            <a:ext cx="1917510" cy="523220"/>
          </a:xfrm>
          <a:custGeom>
            <a:avLst/>
            <a:gdLst>
              <a:gd name="connsiteX0" fmla="*/ 0 w 1917510"/>
              <a:gd name="connsiteY0" fmla="*/ 0 h 523220"/>
              <a:gd name="connsiteX1" fmla="*/ 498553 w 1917510"/>
              <a:gd name="connsiteY1" fmla="*/ 0 h 523220"/>
              <a:gd name="connsiteX2" fmla="*/ 977930 w 1917510"/>
              <a:gd name="connsiteY2" fmla="*/ 0 h 523220"/>
              <a:gd name="connsiteX3" fmla="*/ 1476483 w 1917510"/>
              <a:gd name="connsiteY3" fmla="*/ 0 h 523220"/>
              <a:gd name="connsiteX4" fmla="*/ 1917510 w 1917510"/>
              <a:gd name="connsiteY4" fmla="*/ 0 h 523220"/>
              <a:gd name="connsiteX5" fmla="*/ 1917510 w 1917510"/>
              <a:gd name="connsiteY5" fmla="*/ 523220 h 523220"/>
              <a:gd name="connsiteX6" fmla="*/ 1457308 w 1917510"/>
              <a:gd name="connsiteY6" fmla="*/ 523220 h 523220"/>
              <a:gd name="connsiteX7" fmla="*/ 1016280 w 1917510"/>
              <a:gd name="connsiteY7" fmla="*/ 523220 h 523220"/>
              <a:gd name="connsiteX8" fmla="*/ 556078 w 1917510"/>
              <a:gd name="connsiteY8" fmla="*/ 523220 h 523220"/>
              <a:gd name="connsiteX9" fmla="*/ 0 w 1917510"/>
              <a:gd name="connsiteY9" fmla="*/ 523220 h 523220"/>
              <a:gd name="connsiteX10" fmla="*/ 0 w 1917510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7510" h="523220" fill="none" extrusionOk="0">
                <a:moveTo>
                  <a:pt x="0" y="0"/>
                </a:moveTo>
                <a:cubicBezTo>
                  <a:pt x="179062" y="-2631"/>
                  <a:pt x="264723" y="9993"/>
                  <a:pt x="498553" y="0"/>
                </a:cubicBezTo>
                <a:cubicBezTo>
                  <a:pt x="732383" y="-9993"/>
                  <a:pt x="768838" y="2955"/>
                  <a:pt x="977930" y="0"/>
                </a:cubicBezTo>
                <a:cubicBezTo>
                  <a:pt x="1187022" y="-2955"/>
                  <a:pt x="1301818" y="8958"/>
                  <a:pt x="1476483" y="0"/>
                </a:cubicBezTo>
                <a:cubicBezTo>
                  <a:pt x="1651148" y="-8958"/>
                  <a:pt x="1701129" y="14684"/>
                  <a:pt x="1917510" y="0"/>
                </a:cubicBezTo>
                <a:cubicBezTo>
                  <a:pt x="1970421" y="190216"/>
                  <a:pt x="1873361" y="290517"/>
                  <a:pt x="1917510" y="523220"/>
                </a:cubicBezTo>
                <a:cubicBezTo>
                  <a:pt x="1750392" y="560283"/>
                  <a:pt x="1665256" y="469788"/>
                  <a:pt x="1457308" y="523220"/>
                </a:cubicBezTo>
                <a:cubicBezTo>
                  <a:pt x="1249360" y="576652"/>
                  <a:pt x="1194875" y="487294"/>
                  <a:pt x="1016280" y="523220"/>
                </a:cubicBezTo>
                <a:cubicBezTo>
                  <a:pt x="837685" y="559146"/>
                  <a:pt x="783621" y="478954"/>
                  <a:pt x="556078" y="523220"/>
                </a:cubicBezTo>
                <a:cubicBezTo>
                  <a:pt x="328535" y="567486"/>
                  <a:pt x="246635" y="465944"/>
                  <a:pt x="0" y="523220"/>
                </a:cubicBezTo>
                <a:cubicBezTo>
                  <a:pt x="-28817" y="279842"/>
                  <a:pt x="53768" y="216805"/>
                  <a:pt x="0" y="0"/>
                </a:cubicBezTo>
                <a:close/>
              </a:path>
              <a:path w="1917510" h="523220" stroke="0" extrusionOk="0">
                <a:moveTo>
                  <a:pt x="0" y="0"/>
                </a:moveTo>
                <a:cubicBezTo>
                  <a:pt x="225805" y="-39037"/>
                  <a:pt x="296851" y="16584"/>
                  <a:pt x="460202" y="0"/>
                </a:cubicBezTo>
                <a:cubicBezTo>
                  <a:pt x="623553" y="-16584"/>
                  <a:pt x="775796" y="14610"/>
                  <a:pt x="939580" y="0"/>
                </a:cubicBezTo>
                <a:cubicBezTo>
                  <a:pt x="1103364" y="-14610"/>
                  <a:pt x="1211338" y="16632"/>
                  <a:pt x="1361432" y="0"/>
                </a:cubicBezTo>
                <a:cubicBezTo>
                  <a:pt x="1511526" y="-16632"/>
                  <a:pt x="1763132" y="14487"/>
                  <a:pt x="1917510" y="0"/>
                </a:cubicBezTo>
                <a:cubicBezTo>
                  <a:pt x="1925750" y="248206"/>
                  <a:pt x="1882364" y="271231"/>
                  <a:pt x="1917510" y="523220"/>
                </a:cubicBezTo>
                <a:cubicBezTo>
                  <a:pt x="1671414" y="535013"/>
                  <a:pt x="1625696" y="510937"/>
                  <a:pt x="1418957" y="523220"/>
                </a:cubicBezTo>
                <a:cubicBezTo>
                  <a:pt x="1212218" y="535503"/>
                  <a:pt x="1156232" y="502029"/>
                  <a:pt x="939580" y="523220"/>
                </a:cubicBezTo>
                <a:cubicBezTo>
                  <a:pt x="722928" y="544411"/>
                  <a:pt x="639121" y="473982"/>
                  <a:pt x="498553" y="523220"/>
                </a:cubicBezTo>
                <a:cubicBezTo>
                  <a:pt x="357985" y="572458"/>
                  <a:pt x="177748" y="498386"/>
                  <a:pt x="0" y="523220"/>
                </a:cubicBezTo>
                <a:cubicBezTo>
                  <a:pt x="-12418" y="300477"/>
                  <a:pt x="26640" y="242475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93236582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ความเป็นมา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D98F5B-BE7C-4B65-ABBA-B0001E9BDB11}"/>
              </a:ext>
            </a:extLst>
          </p:cNvPr>
          <p:cNvSpPr txBox="1"/>
          <p:nvPr/>
        </p:nvSpPr>
        <p:spPr>
          <a:xfrm>
            <a:off x="4684632" y="1841813"/>
            <a:ext cx="1688960" cy="523220"/>
          </a:xfrm>
          <a:custGeom>
            <a:avLst/>
            <a:gdLst>
              <a:gd name="connsiteX0" fmla="*/ 0 w 1688960"/>
              <a:gd name="connsiteY0" fmla="*/ 0 h 523220"/>
              <a:gd name="connsiteX1" fmla="*/ 579876 w 1688960"/>
              <a:gd name="connsiteY1" fmla="*/ 0 h 523220"/>
              <a:gd name="connsiteX2" fmla="*/ 1109084 w 1688960"/>
              <a:gd name="connsiteY2" fmla="*/ 0 h 523220"/>
              <a:gd name="connsiteX3" fmla="*/ 1688960 w 1688960"/>
              <a:gd name="connsiteY3" fmla="*/ 0 h 523220"/>
              <a:gd name="connsiteX4" fmla="*/ 1688960 w 1688960"/>
              <a:gd name="connsiteY4" fmla="*/ 523220 h 523220"/>
              <a:gd name="connsiteX5" fmla="*/ 1109084 w 1688960"/>
              <a:gd name="connsiteY5" fmla="*/ 523220 h 523220"/>
              <a:gd name="connsiteX6" fmla="*/ 529207 w 1688960"/>
              <a:gd name="connsiteY6" fmla="*/ 523220 h 523220"/>
              <a:gd name="connsiteX7" fmla="*/ 0 w 1688960"/>
              <a:gd name="connsiteY7" fmla="*/ 523220 h 523220"/>
              <a:gd name="connsiteX8" fmla="*/ 0 w 1688960"/>
              <a:gd name="connsiteY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8960" h="523220" fill="none" extrusionOk="0">
                <a:moveTo>
                  <a:pt x="0" y="0"/>
                </a:moveTo>
                <a:cubicBezTo>
                  <a:pt x="230724" y="-57387"/>
                  <a:pt x="449373" y="53086"/>
                  <a:pt x="579876" y="0"/>
                </a:cubicBezTo>
                <a:cubicBezTo>
                  <a:pt x="710379" y="-53086"/>
                  <a:pt x="887061" y="7956"/>
                  <a:pt x="1109084" y="0"/>
                </a:cubicBezTo>
                <a:cubicBezTo>
                  <a:pt x="1331107" y="-7956"/>
                  <a:pt x="1410220" y="59693"/>
                  <a:pt x="1688960" y="0"/>
                </a:cubicBezTo>
                <a:cubicBezTo>
                  <a:pt x="1730742" y="146563"/>
                  <a:pt x="1640484" y="278443"/>
                  <a:pt x="1688960" y="523220"/>
                </a:cubicBezTo>
                <a:cubicBezTo>
                  <a:pt x="1566879" y="580498"/>
                  <a:pt x="1374065" y="461742"/>
                  <a:pt x="1109084" y="523220"/>
                </a:cubicBezTo>
                <a:cubicBezTo>
                  <a:pt x="844103" y="584698"/>
                  <a:pt x="809424" y="510483"/>
                  <a:pt x="529207" y="523220"/>
                </a:cubicBezTo>
                <a:cubicBezTo>
                  <a:pt x="248990" y="535957"/>
                  <a:pt x="171767" y="513770"/>
                  <a:pt x="0" y="523220"/>
                </a:cubicBezTo>
                <a:cubicBezTo>
                  <a:pt x="-5890" y="302586"/>
                  <a:pt x="25336" y="251800"/>
                  <a:pt x="0" y="0"/>
                </a:cubicBezTo>
                <a:close/>
              </a:path>
              <a:path w="1688960" h="523220" stroke="0" extrusionOk="0">
                <a:moveTo>
                  <a:pt x="0" y="0"/>
                </a:moveTo>
                <a:cubicBezTo>
                  <a:pt x="178418" y="-2397"/>
                  <a:pt x="363206" y="38708"/>
                  <a:pt x="546097" y="0"/>
                </a:cubicBezTo>
                <a:cubicBezTo>
                  <a:pt x="728988" y="-38708"/>
                  <a:pt x="851937" y="22694"/>
                  <a:pt x="1125973" y="0"/>
                </a:cubicBezTo>
                <a:cubicBezTo>
                  <a:pt x="1400009" y="-22694"/>
                  <a:pt x="1538016" y="29041"/>
                  <a:pt x="1688960" y="0"/>
                </a:cubicBezTo>
                <a:cubicBezTo>
                  <a:pt x="1739818" y="194010"/>
                  <a:pt x="1674846" y="361989"/>
                  <a:pt x="1688960" y="523220"/>
                </a:cubicBezTo>
                <a:cubicBezTo>
                  <a:pt x="1439100" y="547383"/>
                  <a:pt x="1392409" y="498832"/>
                  <a:pt x="1159753" y="523220"/>
                </a:cubicBezTo>
                <a:cubicBezTo>
                  <a:pt x="927097" y="547608"/>
                  <a:pt x="770518" y="462254"/>
                  <a:pt x="596766" y="523220"/>
                </a:cubicBezTo>
                <a:cubicBezTo>
                  <a:pt x="423014" y="584186"/>
                  <a:pt x="254057" y="499323"/>
                  <a:pt x="0" y="523220"/>
                </a:cubicBezTo>
                <a:cubicBezTo>
                  <a:pt x="-13267" y="273676"/>
                  <a:pt x="24968" y="109550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569383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มติที่ประชุม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CAFD0-0EED-4403-AB35-ED8DB0CCB8EE}"/>
              </a:ext>
            </a:extLst>
          </p:cNvPr>
          <p:cNvSpPr txBox="1"/>
          <p:nvPr/>
        </p:nvSpPr>
        <p:spPr>
          <a:xfrm>
            <a:off x="4684632" y="2405826"/>
            <a:ext cx="3780449" cy="4375044"/>
          </a:xfrm>
          <a:custGeom>
            <a:avLst/>
            <a:gdLst>
              <a:gd name="connsiteX0" fmla="*/ 0 w 3780449"/>
              <a:gd name="connsiteY0" fmla="*/ 0 h 4375044"/>
              <a:gd name="connsiteX1" fmla="*/ 502260 w 3780449"/>
              <a:gd name="connsiteY1" fmla="*/ 0 h 4375044"/>
              <a:gd name="connsiteX2" fmla="*/ 1042324 w 3780449"/>
              <a:gd name="connsiteY2" fmla="*/ 0 h 4375044"/>
              <a:gd name="connsiteX3" fmla="*/ 1657997 w 3780449"/>
              <a:gd name="connsiteY3" fmla="*/ 0 h 4375044"/>
              <a:gd name="connsiteX4" fmla="*/ 2235866 w 3780449"/>
              <a:gd name="connsiteY4" fmla="*/ 0 h 4375044"/>
              <a:gd name="connsiteX5" fmla="*/ 2662516 w 3780449"/>
              <a:gd name="connsiteY5" fmla="*/ 0 h 4375044"/>
              <a:gd name="connsiteX6" fmla="*/ 3164776 w 3780449"/>
              <a:gd name="connsiteY6" fmla="*/ 0 h 4375044"/>
              <a:gd name="connsiteX7" fmla="*/ 3780449 w 3780449"/>
              <a:gd name="connsiteY7" fmla="*/ 0 h 4375044"/>
              <a:gd name="connsiteX8" fmla="*/ 3780449 w 3780449"/>
              <a:gd name="connsiteY8" fmla="*/ 590631 h 4375044"/>
              <a:gd name="connsiteX9" fmla="*/ 3780449 w 3780449"/>
              <a:gd name="connsiteY9" fmla="*/ 1050011 h 4375044"/>
              <a:gd name="connsiteX10" fmla="*/ 3780449 w 3780449"/>
              <a:gd name="connsiteY10" fmla="*/ 1640642 h 4375044"/>
              <a:gd name="connsiteX11" fmla="*/ 3780449 w 3780449"/>
              <a:gd name="connsiteY11" fmla="*/ 2143772 h 4375044"/>
              <a:gd name="connsiteX12" fmla="*/ 3780449 w 3780449"/>
              <a:gd name="connsiteY12" fmla="*/ 2690652 h 4375044"/>
              <a:gd name="connsiteX13" fmla="*/ 3780449 w 3780449"/>
              <a:gd name="connsiteY13" fmla="*/ 3281283 h 4375044"/>
              <a:gd name="connsiteX14" fmla="*/ 3780449 w 3780449"/>
              <a:gd name="connsiteY14" fmla="*/ 4375044 h 4375044"/>
              <a:gd name="connsiteX15" fmla="*/ 3164776 w 3780449"/>
              <a:gd name="connsiteY15" fmla="*/ 4375044 h 4375044"/>
              <a:gd name="connsiteX16" fmla="*/ 2700321 w 3780449"/>
              <a:gd name="connsiteY16" fmla="*/ 4375044 h 4375044"/>
              <a:gd name="connsiteX17" fmla="*/ 2198061 w 3780449"/>
              <a:gd name="connsiteY17" fmla="*/ 4375044 h 4375044"/>
              <a:gd name="connsiteX18" fmla="*/ 1620192 w 3780449"/>
              <a:gd name="connsiteY18" fmla="*/ 4375044 h 4375044"/>
              <a:gd name="connsiteX19" fmla="*/ 1117933 w 3780449"/>
              <a:gd name="connsiteY19" fmla="*/ 4375044 h 4375044"/>
              <a:gd name="connsiteX20" fmla="*/ 615673 w 3780449"/>
              <a:gd name="connsiteY20" fmla="*/ 4375044 h 4375044"/>
              <a:gd name="connsiteX21" fmla="*/ 0 w 3780449"/>
              <a:gd name="connsiteY21" fmla="*/ 4375044 h 4375044"/>
              <a:gd name="connsiteX22" fmla="*/ 0 w 3780449"/>
              <a:gd name="connsiteY22" fmla="*/ 3959415 h 4375044"/>
              <a:gd name="connsiteX23" fmla="*/ 0 w 3780449"/>
              <a:gd name="connsiteY23" fmla="*/ 3500035 h 4375044"/>
              <a:gd name="connsiteX24" fmla="*/ 0 w 3780449"/>
              <a:gd name="connsiteY24" fmla="*/ 3084406 h 4375044"/>
              <a:gd name="connsiteX25" fmla="*/ 0 w 3780449"/>
              <a:gd name="connsiteY25" fmla="*/ 2450025 h 4375044"/>
              <a:gd name="connsiteX26" fmla="*/ 0 w 3780449"/>
              <a:gd name="connsiteY26" fmla="*/ 1815643 h 4375044"/>
              <a:gd name="connsiteX27" fmla="*/ 0 w 3780449"/>
              <a:gd name="connsiteY27" fmla="*/ 1400014 h 4375044"/>
              <a:gd name="connsiteX28" fmla="*/ 0 w 3780449"/>
              <a:gd name="connsiteY28" fmla="*/ 896884 h 4375044"/>
              <a:gd name="connsiteX29" fmla="*/ 0 w 3780449"/>
              <a:gd name="connsiteY29" fmla="*/ 0 h 437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780449" h="4375044" extrusionOk="0">
                <a:moveTo>
                  <a:pt x="0" y="0"/>
                </a:moveTo>
                <a:cubicBezTo>
                  <a:pt x="141036" y="-7593"/>
                  <a:pt x="390478" y="59525"/>
                  <a:pt x="502260" y="0"/>
                </a:cubicBezTo>
                <a:cubicBezTo>
                  <a:pt x="614042" y="-59525"/>
                  <a:pt x="919985" y="18780"/>
                  <a:pt x="1042324" y="0"/>
                </a:cubicBezTo>
                <a:cubicBezTo>
                  <a:pt x="1164663" y="-18780"/>
                  <a:pt x="1429870" y="69729"/>
                  <a:pt x="1657997" y="0"/>
                </a:cubicBezTo>
                <a:cubicBezTo>
                  <a:pt x="1886124" y="-69729"/>
                  <a:pt x="1987545" y="30014"/>
                  <a:pt x="2235866" y="0"/>
                </a:cubicBezTo>
                <a:cubicBezTo>
                  <a:pt x="2484187" y="-30014"/>
                  <a:pt x="2497286" y="35341"/>
                  <a:pt x="2662516" y="0"/>
                </a:cubicBezTo>
                <a:cubicBezTo>
                  <a:pt x="2827746" y="-35341"/>
                  <a:pt x="2956625" y="17563"/>
                  <a:pt x="3164776" y="0"/>
                </a:cubicBezTo>
                <a:cubicBezTo>
                  <a:pt x="3372927" y="-17563"/>
                  <a:pt x="3630299" y="52599"/>
                  <a:pt x="3780449" y="0"/>
                </a:cubicBezTo>
                <a:cubicBezTo>
                  <a:pt x="3821966" y="246396"/>
                  <a:pt x="3778166" y="341494"/>
                  <a:pt x="3780449" y="590631"/>
                </a:cubicBezTo>
                <a:cubicBezTo>
                  <a:pt x="3782732" y="839768"/>
                  <a:pt x="3775214" y="852665"/>
                  <a:pt x="3780449" y="1050011"/>
                </a:cubicBezTo>
                <a:cubicBezTo>
                  <a:pt x="3785684" y="1247357"/>
                  <a:pt x="3714964" y="1458887"/>
                  <a:pt x="3780449" y="1640642"/>
                </a:cubicBezTo>
                <a:cubicBezTo>
                  <a:pt x="3845934" y="1822397"/>
                  <a:pt x="3759151" y="1983573"/>
                  <a:pt x="3780449" y="2143772"/>
                </a:cubicBezTo>
                <a:cubicBezTo>
                  <a:pt x="3801747" y="2303971"/>
                  <a:pt x="3723488" y="2427506"/>
                  <a:pt x="3780449" y="2690652"/>
                </a:cubicBezTo>
                <a:cubicBezTo>
                  <a:pt x="3837410" y="2953798"/>
                  <a:pt x="3769864" y="3063962"/>
                  <a:pt x="3780449" y="3281283"/>
                </a:cubicBezTo>
                <a:cubicBezTo>
                  <a:pt x="3791034" y="3498604"/>
                  <a:pt x="3677439" y="3912451"/>
                  <a:pt x="3780449" y="4375044"/>
                </a:cubicBezTo>
                <a:cubicBezTo>
                  <a:pt x="3618523" y="4392850"/>
                  <a:pt x="3336822" y="4302768"/>
                  <a:pt x="3164776" y="4375044"/>
                </a:cubicBezTo>
                <a:cubicBezTo>
                  <a:pt x="2992730" y="4447320"/>
                  <a:pt x="2847422" y="4338696"/>
                  <a:pt x="2700321" y="4375044"/>
                </a:cubicBezTo>
                <a:cubicBezTo>
                  <a:pt x="2553221" y="4411392"/>
                  <a:pt x="2299024" y="4346099"/>
                  <a:pt x="2198061" y="4375044"/>
                </a:cubicBezTo>
                <a:cubicBezTo>
                  <a:pt x="2097098" y="4403989"/>
                  <a:pt x="1812250" y="4310799"/>
                  <a:pt x="1620192" y="4375044"/>
                </a:cubicBezTo>
                <a:cubicBezTo>
                  <a:pt x="1428134" y="4439289"/>
                  <a:pt x="1366736" y="4349932"/>
                  <a:pt x="1117933" y="4375044"/>
                </a:cubicBezTo>
                <a:cubicBezTo>
                  <a:pt x="869130" y="4400156"/>
                  <a:pt x="850112" y="4349862"/>
                  <a:pt x="615673" y="4375044"/>
                </a:cubicBezTo>
                <a:cubicBezTo>
                  <a:pt x="381234" y="4400226"/>
                  <a:pt x="189247" y="4330264"/>
                  <a:pt x="0" y="4375044"/>
                </a:cubicBezTo>
                <a:cubicBezTo>
                  <a:pt x="-3901" y="4193017"/>
                  <a:pt x="20396" y="4149177"/>
                  <a:pt x="0" y="3959415"/>
                </a:cubicBezTo>
                <a:cubicBezTo>
                  <a:pt x="-20396" y="3769653"/>
                  <a:pt x="8765" y="3621105"/>
                  <a:pt x="0" y="3500035"/>
                </a:cubicBezTo>
                <a:cubicBezTo>
                  <a:pt x="-8765" y="3378965"/>
                  <a:pt x="20920" y="3285085"/>
                  <a:pt x="0" y="3084406"/>
                </a:cubicBezTo>
                <a:cubicBezTo>
                  <a:pt x="-20920" y="2883727"/>
                  <a:pt x="74416" y="2765023"/>
                  <a:pt x="0" y="2450025"/>
                </a:cubicBezTo>
                <a:cubicBezTo>
                  <a:pt x="-74416" y="2135027"/>
                  <a:pt x="49391" y="1969475"/>
                  <a:pt x="0" y="1815643"/>
                </a:cubicBezTo>
                <a:cubicBezTo>
                  <a:pt x="-49391" y="1661811"/>
                  <a:pt x="30649" y="1558949"/>
                  <a:pt x="0" y="1400014"/>
                </a:cubicBezTo>
                <a:cubicBezTo>
                  <a:pt x="-30649" y="1241079"/>
                  <a:pt x="55051" y="1034943"/>
                  <a:pt x="0" y="896884"/>
                </a:cubicBezTo>
                <a:cubicBezTo>
                  <a:pt x="-55051" y="758825"/>
                  <a:pt x="43990" y="404157"/>
                  <a:pt x="0" y="0"/>
                </a:cubicBezTo>
                <a:close/>
              </a:path>
            </a:pathLst>
          </a:custGeom>
          <a:noFill/>
          <a:ln w="28575">
            <a:solidFill>
              <a:srgbClr val="339966"/>
            </a:solidFill>
            <a:extLst>
              <a:ext uri="{C807C97D-BFC1-408E-A445-0C87EB9F89A2}">
                <ask:lineSketchStyleProps xmlns:ask="http://schemas.microsoft.com/office/drawing/2018/sketchyshapes" sd="24403988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208280" algn="l"/>
              </a:tabLst>
            </a:pP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1. 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เห็นชอบให้ชดเชยค่าบริการฟอกเลือดด้วยเครื่องไตเทียมแก่ผู้ป่วยโรคไตวายเรื้อรังระยะสุดท้าย ที่ไม่สมัครใจรับบริการล้างไตทางช่องท้อง เพื่อให้เกิดความยืดหยุ่นและทางเลือกสำหรับผู้ป่วยไตวายเรื้อรังระยะสุดท้าย โดยคำนึงถึงความจำเป็นและคุณภาพบริการที่ผู้ป่วยจะได้รับ และใช้หลักการให้ประโยชน์ผู้ป่วยเป็นศูนย์กลาง (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Patient-centered care)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ผู้ป่วยสามารถร่วมตัดสินใจเลือกวิธีการล้างไตกับแพทย์โดยคำนึงถึงเศร</a:t>
            </a:r>
            <a:r>
              <a:rPr lang="th-TH" sz="2200" b="1" dirty="0" err="1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ษฐา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นะ พยาธิสภาพของโรค ปัจจัยทางสังคม ความเหมาะสม</a:t>
            </a:r>
            <a:endParaRPr lang="en-US" sz="2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8E1231-2F68-4B06-9A19-2F9E6BCDB5E2}"/>
              </a:ext>
            </a:extLst>
          </p:cNvPr>
          <p:cNvSpPr txBox="1"/>
          <p:nvPr/>
        </p:nvSpPr>
        <p:spPr>
          <a:xfrm>
            <a:off x="9055384" y="2365033"/>
            <a:ext cx="2714441" cy="4375044"/>
          </a:xfrm>
          <a:custGeom>
            <a:avLst/>
            <a:gdLst>
              <a:gd name="connsiteX0" fmla="*/ 0 w 2714441"/>
              <a:gd name="connsiteY0" fmla="*/ 0 h 4375044"/>
              <a:gd name="connsiteX1" fmla="*/ 597177 w 2714441"/>
              <a:gd name="connsiteY1" fmla="*/ 0 h 4375044"/>
              <a:gd name="connsiteX2" fmla="*/ 1058632 w 2714441"/>
              <a:gd name="connsiteY2" fmla="*/ 0 h 4375044"/>
              <a:gd name="connsiteX3" fmla="*/ 1655809 w 2714441"/>
              <a:gd name="connsiteY3" fmla="*/ 0 h 4375044"/>
              <a:gd name="connsiteX4" fmla="*/ 2198697 w 2714441"/>
              <a:gd name="connsiteY4" fmla="*/ 0 h 4375044"/>
              <a:gd name="connsiteX5" fmla="*/ 2714441 w 2714441"/>
              <a:gd name="connsiteY5" fmla="*/ 0 h 4375044"/>
              <a:gd name="connsiteX6" fmla="*/ 2714441 w 2714441"/>
              <a:gd name="connsiteY6" fmla="*/ 546881 h 4375044"/>
              <a:gd name="connsiteX7" fmla="*/ 2714441 w 2714441"/>
              <a:gd name="connsiteY7" fmla="*/ 1137511 h 4375044"/>
              <a:gd name="connsiteX8" fmla="*/ 2714441 w 2714441"/>
              <a:gd name="connsiteY8" fmla="*/ 1728142 h 4375044"/>
              <a:gd name="connsiteX9" fmla="*/ 2714441 w 2714441"/>
              <a:gd name="connsiteY9" fmla="*/ 2275023 h 4375044"/>
              <a:gd name="connsiteX10" fmla="*/ 2714441 w 2714441"/>
              <a:gd name="connsiteY10" fmla="*/ 2821903 h 4375044"/>
              <a:gd name="connsiteX11" fmla="*/ 2714441 w 2714441"/>
              <a:gd name="connsiteY11" fmla="*/ 3368784 h 4375044"/>
              <a:gd name="connsiteX12" fmla="*/ 2714441 w 2714441"/>
              <a:gd name="connsiteY12" fmla="*/ 4375044 h 4375044"/>
              <a:gd name="connsiteX13" fmla="*/ 2252986 w 2714441"/>
              <a:gd name="connsiteY13" fmla="*/ 4375044 h 4375044"/>
              <a:gd name="connsiteX14" fmla="*/ 1710098 w 2714441"/>
              <a:gd name="connsiteY14" fmla="*/ 4375044 h 4375044"/>
              <a:gd name="connsiteX15" fmla="*/ 1248643 w 2714441"/>
              <a:gd name="connsiteY15" fmla="*/ 4375044 h 4375044"/>
              <a:gd name="connsiteX16" fmla="*/ 651466 w 2714441"/>
              <a:gd name="connsiteY16" fmla="*/ 4375044 h 4375044"/>
              <a:gd name="connsiteX17" fmla="*/ 0 w 2714441"/>
              <a:gd name="connsiteY17" fmla="*/ 4375044 h 4375044"/>
              <a:gd name="connsiteX18" fmla="*/ 0 w 2714441"/>
              <a:gd name="connsiteY18" fmla="*/ 3784413 h 4375044"/>
              <a:gd name="connsiteX19" fmla="*/ 0 w 2714441"/>
              <a:gd name="connsiteY19" fmla="*/ 3237533 h 4375044"/>
              <a:gd name="connsiteX20" fmla="*/ 0 w 2714441"/>
              <a:gd name="connsiteY20" fmla="*/ 2821903 h 4375044"/>
              <a:gd name="connsiteX21" fmla="*/ 0 w 2714441"/>
              <a:gd name="connsiteY21" fmla="*/ 2187522 h 4375044"/>
              <a:gd name="connsiteX22" fmla="*/ 0 w 2714441"/>
              <a:gd name="connsiteY22" fmla="*/ 1771893 h 4375044"/>
              <a:gd name="connsiteX23" fmla="*/ 0 w 2714441"/>
              <a:gd name="connsiteY23" fmla="*/ 1137511 h 4375044"/>
              <a:gd name="connsiteX24" fmla="*/ 0 w 2714441"/>
              <a:gd name="connsiteY24" fmla="*/ 503130 h 4375044"/>
              <a:gd name="connsiteX25" fmla="*/ 0 w 2714441"/>
              <a:gd name="connsiteY25" fmla="*/ 0 h 437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14441" h="4375044" extrusionOk="0">
                <a:moveTo>
                  <a:pt x="0" y="0"/>
                </a:moveTo>
                <a:cubicBezTo>
                  <a:pt x="291211" y="-12635"/>
                  <a:pt x="348647" y="907"/>
                  <a:pt x="597177" y="0"/>
                </a:cubicBezTo>
                <a:cubicBezTo>
                  <a:pt x="845707" y="-907"/>
                  <a:pt x="893668" y="25950"/>
                  <a:pt x="1058632" y="0"/>
                </a:cubicBezTo>
                <a:cubicBezTo>
                  <a:pt x="1223596" y="-25950"/>
                  <a:pt x="1451788" y="68206"/>
                  <a:pt x="1655809" y="0"/>
                </a:cubicBezTo>
                <a:cubicBezTo>
                  <a:pt x="1859830" y="-68206"/>
                  <a:pt x="1996593" y="9353"/>
                  <a:pt x="2198697" y="0"/>
                </a:cubicBezTo>
                <a:cubicBezTo>
                  <a:pt x="2400801" y="-9353"/>
                  <a:pt x="2466978" y="37069"/>
                  <a:pt x="2714441" y="0"/>
                </a:cubicBezTo>
                <a:cubicBezTo>
                  <a:pt x="2761120" y="172187"/>
                  <a:pt x="2650309" y="425002"/>
                  <a:pt x="2714441" y="546881"/>
                </a:cubicBezTo>
                <a:cubicBezTo>
                  <a:pt x="2778573" y="668760"/>
                  <a:pt x="2701508" y="888363"/>
                  <a:pt x="2714441" y="1137511"/>
                </a:cubicBezTo>
                <a:cubicBezTo>
                  <a:pt x="2727374" y="1386659"/>
                  <a:pt x="2674704" y="1471303"/>
                  <a:pt x="2714441" y="1728142"/>
                </a:cubicBezTo>
                <a:cubicBezTo>
                  <a:pt x="2754178" y="1984981"/>
                  <a:pt x="2668707" y="2025694"/>
                  <a:pt x="2714441" y="2275023"/>
                </a:cubicBezTo>
                <a:cubicBezTo>
                  <a:pt x="2760175" y="2524352"/>
                  <a:pt x="2660597" y="2709443"/>
                  <a:pt x="2714441" y="2821903"/>
                </a:cubicBezTo>
                <a:cubicBezTo>
                  <a:pt x="2768285" y="2934363"/>
                  <a:pt x="2651789" y="3107913"/>
                  <a:pt x="2714441" y="3368784"/>
                </a:cubicBezTo>
                <a:cubicBezTo>
                  <a:pt x="2777093" y="3629655"/>
                  <a:pt x="2692698" y="3980132"/>
                  <a:pt x="2714441" y="4375044"/>
                </a:cubicBezTo>
                <a:cubicBezTo>
                  <a:pt x="2616608" y="4424418"/>
                  <a:pt x="2441832" y="4349042"/>
                  <a:pt x="2252986" y="4375044"/>
                </a:cubicBezTo>
                <a:cubicBezTo>
                  <a:pt x="2064140" y="4401046"/>
                  <a:pt x="1953108" y="4314147"/>
                  <a:pt x="1710098" y="4375044"/>
                </a:cubicBezTo>
                <a:cubicBezTo>
                  <a:pt x="1467088" y="4435941"/>
                  <a:pt x="1390699" y="4352615"/>
                  <a:pt x="1248643" y="4375044"/>
                </a:cubicBezTo>
                <a:cubicBezTo>
                  <a:pt x="1106587" y="4397473"/>
                  <a:pt x="805758" y="4315423"/>
                  <a:pt x="651466" y="4375044"/>
                </a:cubicBezTo>
                <a:cubicBezTo>
                  <a:pt x="497174" y="4434665"/>
                  <a:pt x="299289" y="4360420"/>
                  <a:pt x="0" y="4375044"/>
                </a:cubicBezTo>
                <a:cubicBezTo>
                  <a:pt x="-24987" y="4127615"/>
                  <a:pt x="55366" y="4011320"/>
                  <a:pt x="0" y="3784413"/>
                </a:cubicBezTo>
                <a:cubicBezTo>
                  <a:pt x="-55366" y="3557506"/>
                  <a:pt x="22974" y="3392226"/>
                  <a:pt x="0" y="3237533"/>
                </a:cubicBezTo>
                <a:cubicBezTo>
                  <a:pt x="-22974" y="3082840"/>
                  <a:pt x="46312" y="3012319"/>
                  <a:pt x="0" y="2821903"/>
                </a:cubicBezTo>
                <a:cubicBezTo>
                  <a:pt x="-46312" y="2631487"/>
                  <a:pt x="69969" y="2344252"/>
                  <a:pt x="0" y="2187522"/>
                </a:cubicBezTo>
                <a:cubicBezTo>
                  <a:pt x="-69969" y="2030792"/>
                  <a:pt x="27330" y="1880638"/>
                  <a:pt x="0" y="1771893"/>
                </a:cubicBezTo>
                <a:cubicBezTo>
                  <a:pt x="-27330" y="1663148"/>
                  <a:pt x="13283" y="1383159"/>
                  <a:pt x="0" y="1137511"/>
                </a:cubicBezTo>
                <a:cubicBezTo>
                  <a:pt x="-13283" y="891863"/>
                  <a:pt x="30277" y="657173"/>
                  <a:pt x="0" y="503130"/>
                </a:cubicBezTo>
                <a:cubicBezTo>
                  <a:pt x="-30277" y="349087"/>
                  <a:pt x="12945" y="174877"/>
                  <a:pt x="0" y="0"/>
                </a:cubicBezTo>
                <a:close/>
              </a:path>
            </a:pathLst>
          </a:custGeom>
          <a:noFill/>
          <a:ln w="28575">
            <a:solidFill>
              <a:srgbClr val="339966"/>
            </a:solidFill>
            <a:extLst>
              <a:ext uri="{C807C97D-BFC1-408E-A445-0C87EB9F89A2}">
                <ask:lineSketchStyleProps xmlns:ask="http://schemas.microsoft.com/office/drawing/2018/sketchyshapes" sd="44659159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208280" algn="l"/>
              </a:tabLst>
            </a:pP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2. 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เห็นชอบมาตรการเพื่อเพิ่มประสิทธิภาพและลดค่าใช้บริการไตวายเรื้อรัง และมอบ สปสช. ดำเนินการและจัดทำข้อเสนอนโยบายการจัดระบบดูแลโรคไตทั้งระบบ ตั้งแต่บริการด้านสร้างเสริมสุขภาพและป้องกันโรค การทบทวนเกณฑ์การเข้าสู่การรักษาการบำบัดทดแทนไต (</a:t>
            </a:r>
            <a:r>
              <a:rPr lang="en-US" sz="22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Renal replacement therapy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: RRT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</a:t>
            </a:r>
            <a:endParaRPr lang="en-US" sz="2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A83AA18-82C9-4871-81E6-E41F013B9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604" y="1062446"/>
            <a:ext cx="1534005" cy="998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879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4A02FE-1A6D-4C83-A71C-54CEF0E5FD78}"/>
              </a:ext>
            </a:extLst>
          </p:cNvPr>
          <p:cNvSpPr txBox="1"/>
          <p:nvPr/>
        </p:nvSpPr>
        <p:spPr>
          <a:xfrm>
            <a:off x="0" y="13251"/>
            <a:ext cx="12191999" cy="584775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เรื่องจากวาระ</a:t>
            </a:r>
            <a:r>
              <a:rPr lang="en-US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เพื่อพิจารณา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DAD81FA0-25B4-420B-80C6-66FE681BD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809" y="13251"/>
            <a:ext cx="1260335" cy="584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eptagon 4">
            <a:extLst>
              <a:ext uri="{FF2B5EF4-FFF2-40B4-BE49-F238E27FC236}">
                <a16:creationId xmlns:a16="http://schemas.microsoft.com/office/drawing/2014/main" id="{117B5E17-92D2-4452-9897-34050B5D3808}"/>
              </a:ext>
            </a:extLst>
          </p:cNvPr>
          <p:cNvSpPr/>
          <p:nvPr/>
        </p:nvSpPr>
        <p:spPr>
          <a:xfrm>
            <a:off x="1519451" y="863833"/>
            <a:ext cx="762862" cy="560317"/>
          </a:xfrm>
          <a:prstGeom prst="heptagon">
            <a:avLst/>
          </a:prstGeom>
          <a:solidFill>
            <a:srgbClr val="3399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9AB33-75AF-497F-9067-8E38EC96E21E}"/>
              </a:ext>
            </a:extLst>
          </p:cNvPr>
          <p:cNvSpPr txBox="1"/>
          <p:nvPr/>
        </p:nvSpPr>
        <p:spPr>
          <a:xfrm>
            <a:off x="2463420" y="762475"/>
            <a:ext cx="87004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thaiDist">
              <a:spcBef>
                <a:spcPts val="0"/>
              </a:spcBef>
              <a:spcAft>
                <a:spcPts val="0"/>
              </a:spcAft>
            </a:pPr>
            <a:r>
              <a:rPr lang="th-TH" sz="2800" b="1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(ร่าง) ข้อบังคับคณะกรรมการหลักประกันสุขภาพแห่งชาติ ว่าด้วย</a:t>
            </a:r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มาตรฐานการให้บริการ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marR="0" algn="thaiDist">
              <a:spcBef>
                <a:spcPts val="0"/>
              </a:spcBef>
              <a:spcAft>
                <a:spcPts val="0"/>
              </a:spcAft>
            </a:pPr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สาธารณสุขของหน่วยบริการและเครือข่ายหน่วยบริการ พ.ศ. .... 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4C974B-BD9F-4FFD-9A96-2F5E34291948}"/>
              </a:ext>
            </a:extLst>
          </p:cNvPr>
          <p:cNvSpPr txBox="1"/>
          <p:nvPr/>
        </p:nvSpPr>
        <p:spPr>
          <a:xfrm>
            <a:off x="533400" y="3081883"/>
            <a:ext cx="6683991" cy="3416320"/>
          </a:xfrm>
          <a:custGeom>
            <a:avLst/>
            <a:gdLst>
              <a:gd name="connsiteX0" fmla="*/ 0 w 6683991"/>
              <a:gd name="connsiteY0" fmla="*/ 0 h 3416320"/>
              <a:gd name="connsiteX1" fmla="*/ 556999 w 6683991"/>
              <a:gd name="connsiteY1" fmla="*/ 0 h 3416320"/>
              <a:gd name="connsiteX2" fmla="*/ 1247678 w 6683991"/>
              <a:gd name="connsiteY2" fmla="*/ 0 h 3416320"/>
              <a:gd name="connsiteX3" fmla="*/ 1804678 w 6683991"/>
              <a:gd name="connsiteY3" fmla="*/ 0 h 3416320"/>
              <a:gd name="connsiteX4" fmla="*/ 2161157 w 6683991"/>
              <a:gd name="connsiteY4" fmla="*/ 0 h 3416320"/>
              <a:gd name="connsiteX5" fmla="*/ 2651316 w 6683991"/>
              <a:gd name="connsiteY5" fmla="*/ 0 h 3416320"/>
              <a:gd name="connsiteX6" fmla="*/ 3275156 w 6683991"/>
              <a:gd name="connsiteY6" fmla="*/ 0 h 3416320"/>
              <a:gd name="connsiteX7" fmla="*/ 3765315 w 6683991"/>
              <a:gd name="connsiteY7" fmla="*/ 0 h 3416320"/>
              <a:gd name="connsiteX8" fmla="*/ 4322314 w 6683991"/>
              <a:gd name="connsiteY8" fmla="*/ 0 h 3416320"/>
              <a:gd name="connsiteX9" fmla="*/ 4946153 w 6683991"/>
              <a:gd name="connsiteY9" fmla="*/ 0 h 3416320"/>
              <a:gd name="connsiteX10" fmla="*/ 5569992 w 6683991"/>
              <a:gd name="connsiteY10" fmla="*/ 0 h 3416320"/>
              <a:gd name="connsiteX11" fmla="*/ 5926472 w 6683991"/>
              <a:gd name="connsiteY11" fmla="*/ 0 h 3416320"/>
              <a:gd name="connsiteX12" fmla="*/ 6683991 w 6683991"/>
              <a:gd name="connsiteY12" fmla="*/ 0 h 3416320"/>
              <a:gd name="connsiteX13" fmla="*/ 6683991 w 6683991"/>
              <a:gd name="connsiteY13" fmla="*/ 569387 h 3416320"/>
              <a:gd name="connsiteX14" fmla="*/ 6683991 w 6683991"/>
              <a:gd name="connsiteY14" fmla="*/ 1138773 h 3416320"/>
              <a:gd name="connsiteX15" fmla="*/ 6683991 w 6683991"/>
              <a:gd name="connsiteY15" fmla="*/ 1673997 h 3416320"/>
              <a:gd name="connsiteX16" fmla="*/ 6683991 w 6683991"/>
              <a:gd name="connsiteY16" fmla="*/ 2209220 h 3416320"/>
              <a:gd name="connsiteX17" fmla="*/ 6683991 w 6683991"/>
              <a:gd name="connsiteY17" fmla="*/ 2676117 h 3416320"/>
              <a:gd name="connsiteX18" fmla="*/ 6683991 w 6683991"/>
              <a:gd name="connsiteY18" fmla="*/ 3416320 h 3416320"/>
              <a:gd name="connsiteX19" fmla="*/ 6260672 w 6683991"/>
              <a:gd name="connsiteY19" fmla="*/ 3416320 h 3416320"/>
              <a:gd name="connsiteX20" fmla="*/ 5569993 w 6683991"/>
              <a:gd name="connsiteY20" fmla="*/ 3416320 h 3416320"/>
              <a:gd name="connsiteX21" fmla="*/ 4946153 w 6683991"/>
              <a:gd name="connsiteY21" fmla="*/ 3416320 h 3416320"/>
              <a:gd name="connsiteX22" fmla="*/ 4389154 w 6683991"/>
              <a:gd name="connsiteY22" fmla="*/ 3416320 h 3416320"/>
              <a:gd name="connsiteX23" fmla="*/ 4032675 w 6683991"/>
              <a:gd name="connsiteY23" fmla="*/ 3416320 h 3416320"/>
              <a:gd name="connsiteX24" fmla="*/ 3341996 w 6683991"/>
              <a:gd name="connsiteY24" fmla="*/ 3416320 h 3416320"/>
              <a:gd name="connsiteX25" fmla="*/ 2918676 w 6683991"/>
              <a:gd name="connsiteY25" fmla="*/ 3416320 h 3416320"/>
              <a:gd name="connsiteX26" fmla="*/ 2428517 w 6683991"/>
              <a:gd name="connsiteY26" fmla="*/ 3416320 h 3416320"/>
              <a:gd name="connsiteX27" fmla="*/ 1871517 w 6683991"/>
              <a:gd name="connsiteY27" fmla="*/ 3416320 h 3416320"/>
              <a:gd name="connsiteX28" fmla="*/ 1381358 w 6683991"/>
              <a:gd name="connsiteY28" fmla="*/ 3416320 h 3416320"/>
              <a:gd name="connsiteX29" fmla="*/ 1024879 w 6683991"/>
              <a:gd name="connsiteY29" fmla="*/ 3416320 h 3416320"/>
              <a:gd name="connsiteX30" fmla="*/ 534719 w 6683991"/>
              <a:gd name="connsiteY30" fmla="*/ 3416320 h 3416320"/>
              <a:gd name="connsiteX31" fmla="*/ 0 w 6683991"/>
              <a:gd name="connsiteY31" fmla="*/ 3416320 h 3416320"/>
              <a:gd name="connsiteX32" fmla="*/ 0 w 6683991"/>
              <a:gd name="connsiteY32" fmla="*/ 2846933 h 3416320"/>
              <a:gd name="connsiteX33" fmla="*/ 0 w 6683991"/>
              <a:gd name="connsiteY33" fmla="*/ 2277547 h 3416320"/>
              <a:gd name="connsiteX34" fmla="*/ 0 w 6683991"/>
              <a:gd name="connsiteY34" fmla="*/ 1810650 h 3416320"/>
              <a:gd name="connsiteX35" fmla="*/ 0 w 6683991"/>
              <a:gd name="connsiteY35" fmla="*/ 1275426 h 3416320"/>
              <a:gd name="connsiteX36" fmla="*/ 0 w 6683991"/>
              <a:gd name="connsiteY36" fmla="*/ 671876 h 3416320"/>
              <a:gd name="connsiteX37" fmla="*/ 0 w 6683991"/>
              <a:gd name="connsiteY37" fmla="*/ 0 h 341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683991" h="3416320" extrusionOk="0">
                <a:moveTo>
                  <a:pt x="0" y="0"/>
                </a:moveTo>
                <a:cubicBezTo>
                  <a:pt x="195030" y="-21683"/>
                  <a:pt x="410874" y="22979"/>
                  <a:pt x="556999" y="0"/>
                </a:cubicBezTo>
                <a:cubicBezTo>
                  <a:pt x="703124" y="-22979"/>
                  <a:pt x="1094210" y="30518"/>
                  <a:pt x="1247678" y="0"/>
                </a:cubicBezTo>
                <a:cubicBezTo>
                  <a:pt x="1401146" y="-30518"/>
                  <a:pt x="1545100" y="50928"/>
                  <a:pt x="1804678" y="0"/>
                </a:cubicBezTo>
                <a:cubicBezTo>
                  <a:pt x="2064256" y="-50928"/>
                  <a:pt x="2058201" y="29913"/>
                  <a:pt x="2161157" y="0"/>
                </a:cubicBezTo>
                <a:cubicBezTo>
                  <a:pt x="2264113" y="-29913"/>
                  <a:pt x="2519180" y="10541"/>
                  <a:pt x="2651316" y="0"/>
                </a:cubicBezTo>
                <a:cubicBezTo>
                  <a:pt x="2783452" y="-10541"/>
                  <a:pt x="3145293" y="65921"/>
                  <a:pt x="3275156" y="0"/>
                </a:cubicBezTo>
                <a:cubicBezTo>
                  <a:pt x="3405019" y="-65921"/>
                  <a:pt x="3614207" y="35189"/>
                  <a:pt x="3765315" y="0"/>
                </a:cubicBezTo>
                <a:cubicBezTo>
                  <a:pt x="3916423" y="-35189"/>
                  <a:pt x="4048390" y="24748"/>
                  <a:pt x="4322314" y="0"/>
                </a:cubicBezTo>
                <a:cubicBezTo>
                  <a:pt x="4596238" y="-24748"/>
                  <a:pt x="4768487" y="68803"/>
                  <a:pt x="4946153" y="0"/>
                </a:cubicBezTo>
                <a:cubicBezTo>
                  <a:pt x="5123819" y="-68803"/>
                  <a:pt x="5285474" y="16128"/>
                  <a:pt x="5569992" y="0"/>
                </a:cubicBezTo>
                <a:cubicBezTo>
                  <a:pt x="5854510" y="-16128"/>
                  <a:pt x="5815249" y="28812"/>
                  <a:pt x="5926472" y="0"/>
                </a:cubicBezTo>
                <a:cubicBezTo>
                  <a:pt x="6037695" y="-28812"/>
                  <a:pt x="6382964" y="33572"/>
                  <a:pt x="6683991" y="0"/>
                </a:cubicBezTo>
                <a:cubicBezTo>
                  <a:pt x="6741204" y="134598"/>
                  <a:pt x="6671608" y="452439"/>
                  <a:pt x="6683991" y="569387"/>
                </a:cubicBezTo>
                <a:cubicBezTo>
                  <a:pt x="6696374" y="686335"/>
                  <a:pt x="6627169" y="875715"/>
                  <a:pt x="6683991" y="1138773"/>
                </a:cubicBezTo>
                <a:cubicBezTo>
                  <a:pt x="6740813" y="1401831"/>
                  <a:pt x="6640832" y="1551523"/>
                  <a:pt x="6683991" y="1673997"/>
                </a:cubicBezTo>
                <a:cubicBezTo>
                  <a:pt x="6727150" y="1796471"/>
                  <a:pt x="6649855" y="1995899"/>
                  <a:pt x="6683991" y="2209220"/>
                </a:cubicBezTo>
                <a:cubicBezTo>
                  <a:pt x="6718127" y="2422541"/>
                  <a:pt x="6630539" y="2476496"/>
                  <a:pt x="6683991" y="2676117"/>
                </a:cubicBezTo>
                <a:cubicBezTo>
                  <a:pt x="6737443" y="2875738"/>
                  <a:pt x="6648855" y="3093736"/>
                  <a:pt x="6683991" y="3416320"/>
                </a:cubicBezTo>
                <a:cubicBezTo>
                  <a:pt x="6589117" y="3448859"/>
                  <a:pt x="6421454" y="3378283"/>
                  <a:pt x="6260672" y="3416320"/>
                </a:cubicBezTo>
                <a:cubicBezTo>
                  <a:pt x="6099890" y="3454357"/>
                  <a:pt x="5861122" y="3405454"/>
                  <a:pt x="5569993" y="3416320"/>
                </a:cubicBezTo>
                <a:cubicBezTo>
                  <a:pt x="5278864" y="3427186"/>
                  <a:pt x="5231887" y="3396690"/>
                  <a:pt x="4946153" y="3416320"/>
                </a:cubicBezTo>
                <a:cubicBezTo>
                  <a:pt x="4660419" y="3435950"/>
                  <a:pt x="4622942" y="3352192"/>
                  <a:pt x="4389154" y="3416320"/>
                </a:cubicBezTo>
                <a:cubicBezTo>
                  <a:pt x="4155366" y="3480448"/>
                  <a:pt x="4151443" y="3395095"/>
                  <a:pt x="4032675" y="3416320"/>
                </a:cubicBezTo>
                <a:cubicBezTo>
                  <a:pt x="3913907" y="3437545"/>
                  <a:pt x="3680498" y="3383266"/>
                  <a:pt x="3341996" y="3416320"/>
                </a:cubicBezTo>
                <a:cubicBezTo>
                  <a:pt x="3003494" y="3449374"/>
                  <a:pt x="3018695" y="3376421"/>
                  <a:pt x="2918676" y="3416320"/>
                </a:cubicBezTo>
                <a:cubicBezTo>
                  <a:pt x="2818657" y="3456219"/>
                  <a:pt x="2588506" y="3400353"/>
                  <a:pt x="2428517" y="3416320"/>
                </a:cubicBezTo>
                <a:cubicBezTo>
                  <a:pt x="2268528" y="3432287"/>
                  <a:pt x="2140907" y="3378613"/>
                  <a:pt x="1871517" y="3416320"/>
                </a:cubicBezTo>
                <a:cubicBezTo>
                  <a:pt x="1602127" y="3454027"/>
                  <a:pt x="1524776" y="3404162"/>
                  <a:pt x="1381358" y="3416320"/>
                </a:cubicBezTo>
                <a:cubicBezTo>
                  <a:pt x="1237940" y="3428478"/>
                  <a:pt x="1112275" y="3412690"/>
                  <a:pt x="1024879" y="3416320"/>
                </a:cubicBezTo>
                <a:cubicBezTo>
                  <a:pt x="937483" y="3419950"/>
                  <a:pt x="633578" y="3381302"/>
                  <a:pt x="534719" y="3416320"/>
                </a:cubicBezTo>
                <a:cubicBezTo>
                  <a:pt x="435860" y="3451338"/>
                  <a:pt x="261907" y="3394548"/>
                  <a:pt x="0" y="3416320"/>
                </a:cubicBezTo>
                <a:cubicBezTo>
                  <a:pt x="-26882" y="3153690"/>
                  <a:pt x="23667" y="2996798"/>
                  <a:pt x="0" y="2846933"/>
                </a:cubicBezTo>
                <a:cubicBezTo>
                  <a:pt x="-23667" y="2697068"/>
                  <a:pt x="68164" y="2427116"/>
                  <a:pt x="0" y="2277547"/>
                </a:cubicBezTo>
                <a:cubicBezTo>
                  <a:pt x="-68164" y="2127978"/>
                  <a:pt x="46352" y="2033935"/>
                  <a:pt x="0" y="1810650"/>
                </a:cubicBezTo>
                <a:cubicBezTo>
                  <a:pt x="-46352" y="1587365"/>
                  <a:pt x="39359" y="1408303"/>
                  <a:pt x="0" y="1275426"/>
                </a:cubicBezTo>
                <a:cubicBezTo>
                  <a:pt x="-39359" y="1142549"/>
                  <a:pt x="15171" y="877342"/>
                  <a:pt x="0" y="671876"/>
                </a:cubicBezTo>
                <a:cubicBezTo>
                  <a:pt x="-15171" y="466410"/>
                  <a:pt x="46733" y="303621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6911005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indent="457200" algn="thaiDist"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สืบเนื่องจากคณะกรรมการหลักประกันสุขภาพแห่งชาติ ได้มีมติในการประชุมครั้งที่ </a:t>
            </a:r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13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/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2563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เมื่อวันที่ </a:t>
            </a:r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9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ธันวาคม </a:t>
            </a:r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2563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ในการกำหนดมาตรการการดำเนินงานกรณีหน่วยบริการเรียกเก็บค่าใช้จ่ายเพื่อบริการสาธารณสุขเป็นเท็จ  โดยให้กำหนดหรือแก้ไขเพิ่มเติม กฎ ระเบียบ หลักเกณฑ์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marR="0" indent="457200" algn="thaiDist"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เพื่อดำเนินการตามมติดังกล่าว  คณะอนุกรรมการกำหนดมาตรฐานการให้บริการสาธารณสุข ได้พิจารณาทบทวนกฎ ระเบียบ และแนวทางที่เกี่ยวข้องกับมาตรฐานการให้บริการสาธารณสุข   และได้จัดทำ (ร่าง) </a:t>
            </a:r>
            <a:r>
              <a:rPr lang="th-TH" sz="2400" b="1" dirty="0">
                <a:solidFill>
                  <a:schemeClr val="accent4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ข้อบังคับคณะกรรมการหลักประกันสุขภาพแห่งชาติ ว่าด้วยมาตรฐานการให้บริการสาธารณสุขของหน่วยบริการและเครือข่ายหน่วยบริการ พ.ศ. ....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520EA-26BD-4511-A613-72F7EEBA9C0C}"/>
              </a:ext>
            </a:extLst>
          </p:cNvPr>
          <p:cNvSpPr txBox="1"/>
          <p:nvPr/>
        </p:nvSpPr>
        <p:spPr>
          <a:xfrm>
            <a:off x="560696" y="2524069"/>
            <a:ext cx="1917510" cy="523220"/>
          </a:xfrm>
          <a:custGeom>
            <a:avLst/>
            <a:gdLst>
              <a:gd name="connsiteX0" fmla="*/ 0 w 1917510"/>
              <a:gd name="connsiteY0" fmla="*/ 0 h 523220"/>
              <a:gd name="connsiteX1" fmla="*/ 498553 w 1917510"/>
              <a:gd name="connsiteY1" fmla="*/ 0 h 523220"/>
              <a:gd name="connsiteX2" fmla="*/ 977930 w 1917510"/>
              <a:gd name="connsiteY2" fmla="*/ 0 h 523220"/>
              <a:gd name="connsiteX3" fmla="*/ 1476483 w 1917510"/>
              <a:gd name="connsiteY3" fmla="*/ 0 h 523220"/>
              <a:gd name="connsiteX4" fmla="*/ 1917510 w 1917510"/>
              <a:gd name="connsiteY4" fmla="*/ 0 h 523220"/>
              <a:gd name="connsiteX5" fmla="*/ 1917510 w 1917510"/>
              <a:gd name="connsiteY5" fmla="*/ 523220 h 523220"/>
              <a:gd name="connsiteX6" fmla="*/ 1457308 w 1917510"/>
              <a:gd name="connsiteY6" fmla="*/ 523220 h 523220"/>
              <a:gd name="connsiteX7" fmla="*/ 1016280 w 1917510"/>
              <a:gd name="connsiteY7" fmla="*/ 523220 h 523220"/>
              <a:gd name="connsiteX8" fmla="*/ 556078 w 1917510"/>
              <a:gd name="connsiteY8" fmla="*/ 523220 h 523220"/>
              <a:gd name="connsiteX9" fmla="*/ 0 w 1917510"/>
              <a:gd name="connsiteY9" fmla="*/ 523220 h 523220"/>
              <a:gd name="connsiteX10" fmla="*/ 0 w 1917510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7510" h="523220" fill="none" extrusionOk="0">
                <a:moveTo>
                  <a:pt x="0" y="0"/>
                </a:moveTo>
                <a:cubicBezTo>
                  <a:pt x="179062" y="-2631"/>
                  <a:pt x="264723" y="9993"/>
                  <a:pt x="498553" y="0"/>
                </a:cubicBezTo>
                <a:cubicBezTo>
                  <a:pt x="732383" y="-9993"/>
                  <a:pt x="768838" y="2955"/>
                  <a:pt x="977930" y="0"/>
                </a:cubicBezTo>
                <a:cubicBezTo>
                  <a:pt x="1187022" y="-2955"/>
                  <a:pt x="1301818" y="8958"/>
                  <a:pt x="1476483" y="0"/>
                </a:cubicBezTo>
                <a:cubicBezTo>
                  <a:pt x="1651148" y="-8958"/>
                  <a:pt x="1701129" y="14684"/>
                  <a:pt x="1917510" y="0"/>
                </a:cubicBezTo>
                <a:cubicBezTo>
                  <a:pt x="1970421" y="190216"/>
                  <a:pt x="1873361" y="290517"/>
                  <a:pt x="1917510" y="523220"/>
                </a:cubicBezTo>
                <a:cubicBezTo>
                  <a:pt x="1750392" y="560283"/>
                  <a:pt x="1665256" y="469788"/>
                  <a:pt x="1457308" y="523220"/>
                </a:cubicBezTo>
                <a:cubicBezTo>
                  <a:pt x="1249360" y="576652"/>
                  <a:pt x="1194875" y="487294"/>
                  <a:pt x="1016280" y="523220"/>
                </a:cubicBezTo>
                <a:cubicBezTo>
                  <a:pt x="837685" y="559146"/>
                  <a:pt x="783621" y="478954"/>
                  <a:pt x="556078" y="523220"/>
                </a:cubicBezTo>
                <a:cubicBezTo>
                  <a:pt x="328535" y="567486"/>
                  <a:pt x="246635" y="465944"/>
                  <a:pt x="0" y="523220"/>
                </a:cubicBezTo>
                <a:cubicBezTo>
                  <a:pt x="-28817" y="279842"/>
                  <a:pt x="53768" y="216805"/>
                  <a:pt x="0" y="0"/>
                </a:cubicBezTo>
                <a:close/>
              </a:path>
              <a:path w="1917510" h="523220" stroke="0" extrusionOk="0">
                <a:moveTo>
                  <a:pt x="0" y="0"/>
                </a:moveTo>
                <a:cubicBezTo>
                  <a:pt x="225805" y="-39037"/>
                  <a:pt x="296851" y="16584"/>
                  <a:pt x="460202" y="0"/>
                </a:cubicBezTo>
                <a:cubicBezTo>
                  <a:pt x="623553" y="-16584"/>
                  <a:pt x="775796" y="14610"/>
                  <a:pt x="939580" y="0"/>
                </a:cubicBezTo>
                <a:cubicBezTo>
                  <a:pt x="1103364" y="-14610"/>
                  <a:pt x="1211338" y="16632"/>
                  <a:pt x="1361432" y="0"/>
                </a:cubicBezTo>
                <a:cubicBezTo>
                  <a:pt x="1511526" y="-16632"/>
                  <a:pt x="1763132" y="14487"/>
                  <a:pt x="1917510" y="0"/>
                </a:cubicBezTo>
                <a:cubicBezTo>
                  <a:pt x="1925750" y="248206"/>
                  <a:pt x="1882364" y="271231"/>
                  <a:pt x="1917510" y="523220"/>
                </a:cubicBezTo>
                <a:cubicBezTo>
                  <a:pt x="1671414" y="535013"/>
                  <a:pt x="1625696" y="510937"/>
                  <a:pt x="1418957" y="523220"/>
                </a:cubicBezTo>
                <a:cubicBezTo>
                  <a:pt x="1212218" y="535503"/>
                  <a:pt x="1156232" y="502029"/>
                  <a:pt x="939580" y="523220"/>
                </a:cubicBezTo>
                <a:cubicBezTo>
                  <a:pt x="722928" y="544411"/>
                  <a:pt x="639121" y="473982"/>
                  <a:pt x="498553" y="523220"/>
                </a:cubicBezTo>
                <a:cubicBezTo>
                  <a:pt x="357985" y="572458"/>
                  <a:pt x="177748" y="498386"/>
                  <a:pt x="0" y="523220"/>
                </a:cubicBezTo>
                <a:cubicBezTo>
                  <a:pt x="-12418" y="300477"/>
                  <a:pt x="26640" y="242475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93236582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ความเป็นมา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4A2568-636F-4F7D-ABC5-FAC3BC22C5CC}"/>
              </a:ext>
            </a:extLst>
          </p:cNvPr>
          <p:cNvSpPr txBox="1"/>
          <p:nvPr/>
        </p:nvSpPr>
        <p:spPr>
          <a:xfrm>
            <a:off x="8444452" y="3081883"/>
            <a:ext cx="3200399" cy="2308324"/>
          </a:xfrm>
          <a:custGeom>
            <a:avLst/>
            <a:gdLst>
              <a:gd name="connsiteX0" fmla="*/ 0 w 3200399"/>
              <a:gd name="connsiteY0" fmla="*/ 0 h 2308324"/>
              <a:gd name="connsiteX1" fmla="*/ 3200399 w 3200399"/>
              <a:gd name="connsiteY1" fmla="*/ 0 h 2308324"/>
              <a:gd name="connsiteX2" fmla="*/ 3200399 w 3200399"/>
              <a:gd name="connsiteY2" fmla="*/ 2308324 h 2308324"/>
              <a:gd name="connsiteX3" fmla="*/ 0 w 3200399"/>
              <a:gd name="connsiteY3" fmla="*/ 2308324 h 2308324"/>
              <a:gd name="connsiteX4" fmla="*/ 0 w 3200399"/>
              <a:gd name="connsiteY4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399" h="2308324" extrusionOk="0">
                <a:moveTo>
                  <a:pt x="0" y="0"/>
                </a:moveTo>
                <a:cubicBezTo>
                  <a:pt x="1583356" y="-103811"/>
                  <a:pt x="2197747" y="12851"/>
                  <a:pt x="3200399" y="0"/>
                </a:cubicBezTo>
                <a:cubicBezTo>
                  <a:pt x="3204330" y="498542"/>
                  <a:pt x="3335096" y="1491447"/>
                  <a:pt x="3200399" y="2308324"/>
                </a:cubicBezTo>
                <a:cubicBezTo>
                  <a:pt x="2473414" y="2465432"/>
                  <a:pt x="1505498" y="2351513"/>
                  <a:pt x="0" y="2308324"/>
                </a:cubicBezTo>
                <a:cubicBezTo>
                  <a:pt x="77918" y="1936696"/>
                  <a:pt x="-160062" y="82789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73377504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เห็นชอบ (ร่าง) ข้อบังคับคณะกรรมการหลักประกันสุขภาพแห่งชาติ ว่าด้วยมาตรฐาน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การให้บริการสาธารณสุขของ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หน่วยบริการและเครือข่ายหน่วยบริการ พ.ศ. ....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8A9E6E-9094-4C4B-9387-A6DD8D15C871}"/>
              </a:ext>
            </a:extLst>
          </p:cNvPr>
          <p:cNvSpPr txBox="1"/>
          <p:nvPr/>
        </p:nvSpPr>
        <p:spPr>
          <a:xfrm>
            <a:off x="8444452" y="2524069"/>
            <a:ext cx="1688960" cy="523220"/>
          </a:xfrm>
          <a:custGeom>
            <a:avLst/>
            <a:gdLst>
              <a:gd name="connsiteX0" fmla="*/ 0 w 1688960"/>
              <a:gd name="connsiteY0" fmla="*/ 0 h 523220"/>
              <a:gd name="connsiteX1" fmla="*/ 579876 w 1688960"/>
              <a:gd name="connsiteY1" fmla="*/ 0 h 523220"/>
              <a:gd name="connsiteX2" fmla="*/ 1109084 w 1688960"/>
              <a:gd name="connsiteY2" fmla="*/ 0 h 523220"/>
              <a:gd name="connsiteX3" fmla="*/ 1688960 w 1688960"/>
              <a:gd name="connsiteY3" fmla="*/ 0 h 523220"/>
              <a:gd name="connsiteX4" fmla="*/ 1688960 w 1688960"/>
              <a:gd name="connsiteY4" fmla="*/ 523220 h 523220"/>
              <a:gd name="connsiteX5" fmla="*/ 1109084 w 1688960"/>
              <a:gd name="connsiteY5" fmla="*/ 523220 h 523220"/>
              <a:gd name="connsiteX6" fmla="*/ 529207 w 1688960"/>
              <a:gd name="connsiteY6" fmla="*/ 523220 h 523220"/>
              <a:gd name="connsiteX7" fmla="*/ 0 w 1688960"/>
              <a:gd name="connsiteY7" fmla="*/ 523220 h 523220"/>
              <a:gd name="connsiteX8" fmla="*/ 0 w 1688960"/>
              <a:gd name="connsiteY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8960" h="523220" fill="none" extrusionOk="0">
                <a:moveTo>
                  <a:pt x="0" y="0"/>
                </a:moveTo>
                <a:cubicBezTo>
                  <a:pt x="230724" y="-57387"/>
                  <a:pt x="449373" y="53086"/>
                  <a:pt x="579876" y="0"/>
                </a:cubicBezTo>
                <a:cubicBezTo>
                  <a:pt x="710379" y="-53086"/>
                  <a:pt x="887061" y="7956"/>
                  <a:pt x="1109084" y="0"/>
                </a:cubicBezTo>
                <a:cubicBezTo>
                  <a:pt x="1331107" y="-7956"/>
                  <a:pt x="1410220" y="59693"/>
                  <a:pt x="1688960" y="0"/>
                </a:cubicBezTo>
                <a:cubicBezTo>
                  <a:pt x="1730742" y="146563"/>
                  <a:pt x="1640484" y="278443"/>
                  <a:pt x="1688960" y="523220"/>
                </a:cubicBezTo>
                <a:cubicBezTo>
                  <a:pt x="1566879" y="580498"/>
                  <a:pt x="1374065" y="461742"/>
                  <a:pt x="1109084" y="523220"/>
                </a:cubicBezTo>
                <a:cubicBezTo>
                  <a:pt x="844103" y="584698"/>
                  <a:pt x="809424" y="510483"/>
                  <a:pt x="529207" y="523220"/>
                </a:cubicBezTo>
                <a:cubicBezTo>
                  <a:pt x="248990" y="535957"/>
                  <a:pt x="171767" y="513770"/>
                  <a:pt x="0" y="523220"/>
                </a:cubicBezTo>
                <a:cubicBezTo>
                  <a:pt x="-5890" y="302586"/>
                  <a:pt x="25336" y="251800"/>
                  <a:pt x="0" y="0"/>
                </a:cubicBezTo>
                <a:close/>
              </a:path>
              <a:path w="1688960" h="523220" stroke="0" extrusionOk="0">
                <a:moveTo>
                  <a:pt x="0" y="0"/>
                </a:moveTo>
                <a:cubicBezTo>
                  <a:pt x="178418" y="-2397"/>
                  <a:pt x="363206" y="38708"/>
                  <a:pt x="546097" y="0"/>
                </a:cubicBezTo>
                <a:cubicBezTo>
                  <a:pt x="728988" y="-38708"/>
                  <a:pt x="851937" y="22694"/>
                  <a:pt x="1125973" y="0"/>
                </a:cubicBezTo>
                <a:cubicBezTo>
                  <a:pt x="1400009" y="-22694"/>
                  <a:pt x="1538016" y="29041"/>
                  <a:pt x="1688960" y="0"/>
                </a:cubicBezTo>
                <a:cubicBezTo>
                  <a:pt x="1739818" y="194010"/>
                  <a:pt x="1674846" y="361989"/>
                  <a:pt x="1688960" y="523220"/>
                </a:cubicBezTo>
                <a:cubicBezTo>
                  <a:pt x="1439100" y="547383"/>
                  <a:pt x="1392409" y="498832"/>
                  <a:pt x="1159753" y="523220"/>
                </a:cubicBezTo>
                <a:cubicBezTo>
                  <a:pt x="927097" y="547608"/>
                  <a:pt x="770518" y="462254"/>
                  <a:pt x="596766" y="523220"/>
                </a:cubicBezTo>
                <a:cubicBezTo>
                  <a:pt x="423014" y="584186"/>
                  <a:pt x="254057" y="499323"/>
                  <a:pt x="0" y="523220"/>
                </a:cubicBezTo>
                <a:cubicBezTo>
                  <a:pt x="-13267" y="273676"/>
                  <a:pt x="24968" y="109550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569383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มติที่ประชุม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2BFD73-FF1E-4BD8-9CB8-94D053911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732" y="5424801"/>
            <a:ext cx="1549000" cy="1213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150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D478E-C081-46EC-89A6-B534F52F6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52" y="2069024"/>
            <a:ext cx="11328049" cy="4793745"/>
          </a:xfrm>
        </p:spPr>
        <p:txBody>
          <a:bodyPr/>
          <a:lstStyle/>
          <a:p>
            <a:pPr algn="l"/>
            <a:endParaRPr lang="th-TH" sz="26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SzPct val="106000"/>
              <a:buNone/>
            </a:pPr>
            <a:endParaRPr lang="th-TH" sz="26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C95316-EFEB-401D-8DD4-F6F0191408C9}"/>
              </a:ext>
            </a:extLst>
          </p:cNvPr>
          <p:cNvSpPr txBox="1">
            <a:spLocks/>
          </p:cNvSpPr>
          <p:nvPr/>
        </p:nvSpPr>
        <p:spPr bwMode="auto">
          <a:xfrm>
            <a:off x="838200" y="2187126"/>
            <a:ext cx="10784182" cy="998368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vert="horz" wrap="square" lIns="176446" tIns="88223" rIns="176446" bIns="8822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7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74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74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74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74">
                <a:solidFill>
                  <a:schemeClr val="tx1"/>
                </a:solidFill>
                <a:latin typeface="Calibri" pitchFamily="34" charset="0"/>
              </a:defRPr>
            </a:lvl5pPr>
            <a:lvl6pPr marL="528067" algn="ctr" rtl="0" fontAlgn="base">
              <a:spcBef>
                <a:spcPct val="0"/>
              </a:spcBef>
              <a:spcAft>
                <a:spcPct val="0"/>
              </a:spcAft>
              <a:defRPr sz="5074">
                <a:solidFill>
                  <a:schemeClr val="tx1"/>
                </a:solidFill>
                <a:latin typeface="Calibri" pitchFamily="34" charset="0"/>
              </a:defRPr>
            </a:lvl6pPr>
            <a:lvl7pPr marL="1056133" algn="ctr" rtl="0" fontAlgn="base">
              <a:spcBef>
                <a:spcPct val="0"/>
              </a:spcBef>
              <a:spcAft>
                <a:spcPct val="0"/>
              </a:spcAft>
              <a:defRPr sz="5074">
                <a:solidFill>
                  <a:schemeClr val="tx1"/>
                </a:solidFill>
                <a:latin typeface="Calibri" pitchFamily="34" charset="0"/>
              </a:defRPr>
            </a:lvl7pPr>
            <a:lvl8pPr marL="1584200" algn="ctr" rtl="0" fontAlgn="base">
              <a:spcBef>
                <a:spcPct val="0"/>
              </a:spcBef>
              <a:spcAft>
                <a:spcPct val="0"/>
              </a:spcAft>
              <a:defRPr sz="5074">
                <a:solidFill>
                  <a:schemeClr val="tx1"/>
                </a:solidFill>
                <a:latin typeface="Calibri" pitchFamily="34" charset="0"/>
              </a:defRPr>
            </a:lvl8pPr>
            <a:lvl9pPr marL="2112267" algn="ctr" rtl="0" fontAlgn="base">
              <a:spcBef>
                <a:spcPct val="0"/>
              </a:spcBef>
              <a:spcAft>
                <a:spcPct val="0"/>
              </a:spcAft>
              <a:defRPr sz="5074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3594"/>
              </a:lnSpc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สาระสำคัญ (ร่าง) ข้อบังคับว่าด้วย</a:t>
            </a:r>
            <a:r>
              <a:rPr lang="th-TH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ว่ามาตรฐานการให้บริการสาธารณสุข</a:t>
            </a:r>
          </a:p>
          <a:p>
            <a:pPr>
              <a:lnSpc>
                <a:spcPts val="3594"/>
              </a:lnSpc>
            </a:pPr>
            <a:r>
              <a:rPr lang="th-TH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ของหน่วยบริการและเครือข่ายหน่วยบริการ พ.ศ. ....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EC41D8-5989-45EF-954D-0FEA8205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460D8-2055-4E71-8315-A5BA4E0955EC}" type="slidenum">
              <a:rPr lang="en-SG" altLang="th-TH" smtClean="0"/>
              <a:pPr>
                <a:defRPr/>
              </a:pPr>
              <a:t>5</a:t>
            </a:fld>
            <a:endParaRPr lang="en-SG" altLang="th-T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1726C2-0395-4431-93A5-3957DE3673BB}"/>
              </a:ext>
            </a:extLst>
          </p:cNvPr>
          <p:cNvSpPr txBox="1"/>
          <p:nvPr/>
        </p:nvSpPr>
        <p:spPr>
          <a:xfrm>
            <a:off x="838200" y="3203895"/>
            <a:ext cx="10779071" cy="3326552"/>
          </a:xfrm>
          <a:prstGeom prst="rect">
            <a:avLst/>
          </a:prstGeom>
          <a:noFill/>
          <a:ln w="28575">
            <a:solidFill>
              <a:srgbClr val="339966"/>
            </a:solidFill>
          </a:ln>
        </p:spPr>
        <p:txBody>
          <a:bodyPr wrap="square">
            <a:spAutoFit/>
          </a:bodyPr>
          <a:lstStyle/>
          <a:p>
            <a:pPr algn="thaiDi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ข้อ 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ให้</a:t>
            </a:r>
            <a:r>
              <a:rPr lang="th-TH" sz="24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ยกเลิก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ข้อบังคับสำนักงานหลักประกันสุขภาพแห่งชาติ ว่าด้วยมาตรฐานการให้บริการสาธารณสุขของหน่วยบริการและเครือข่ายหน่วยบริการ พ.ศ. </a:t>
            </a:r>
            <a:r>
              <a:rPr lang="en-US" sz="24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2548</a:t>
            </a:r>
            <a:r>
              <a:rPr lang="th-TH" sz="24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sz="2400" b="1" dirty="0">
              <a:solidFill>
                <a:srgbClr val="FF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 </a:t>
            </a:r>
            <a:r>
              <a:rPr lang="th-TH" sz="2400" b="1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 </a:t>
            </a:r>
            <a:r>
              <a:rPr lang="en-US" sz="2400" b="1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</a:t>
            </a:r>
            <a:r>
              <a:rPr lang="th-TH" sz="2400" b="1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มาตรฐานการให้บริการสาธารณสุขของหน่วยบริการ และเครือข่ายหน่วยบริการ ให้ถือปฏิบัติตามหน้าที่</a:t>
            </a:r>
            <a:br>
              <a:rPr lang="th-TH" sz="2400" b="1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ของหน่วยบริการตามมาตรา </a:t>
            </a:r>
            <a:r>
              <a:rPr lang="en-US" sz="2400" b="1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45</a:t>
            </a:r>
            <a:r>
              <a:rPr lang="th-TH" sz="2400" b="1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แห่งพระราชบัญญัติหลักประกันสุขภาพแห่งชาติ พ.ศ. </a:t>
            </a:r>
            <a:r>
              <a:rPr lang="en-US" sz="2400" b="1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2545</a:t>
            </a:r>
          </a:p>
          <a:p>
            <a:pPr algn="thaiDi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 </a:t>
            </a:r>
            <a:r>
              <a:rPr lang="en-US" sz="24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</a:t>
            </a:r>
            <a:r>
              <a:rPr lang="th-TH" sz="2400" b="1" dirty="0">
                <a:solidFill>
                  <a:srgbClr val="2F5496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มาตรฐานการให้บริการสาธารณสุขของหน่วยบริการและเครือข่ายหน่วยบริการ</a:t>
            </a:r>
            <a:r>
              <a:rPr lang="th-TH" sz="2400" b="1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ตามข้อ </a:t>
            </a:r>
            <a:r>
              <a:rPr lang="en-US" sz="2400" b="1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ให้ถือปฏิบัติ </a:t>
            </a:r>
            <a:br>
              <a:rPr lang="th-TH" sz="24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4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ตามกฎหมายว่าด้วย</a:t>
            </a:r>
            <a:r>
              <a:rPr lang="th-TH" sz="2400" b="1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หลักประกันสุขภาพแห่งชาติ กฎหมายว่าด้วย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การประกอบวิชาชีพด้านสาธารณสุข กฎหมายว่าด้วยสถานพยาบาล </a:t>
            </a:r>
            <a:r>
              <a:rPr lang="th-TH" sz="2400" b="1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รือกฎหมายอื่นที่มีลักษณะอย่างเดียวกันที่มีวัตถุประสงค์เพื่อการกำหนดมาตรฐานการให้บริการสาธารณสุข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แล้วแต่กรณี </a:t>
            </a:r>
            <a:r>
              <a:rPr lang="th-TH" sz="2400" b="1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เท่าที่ไม่ขัดหรือแย้งกับกฎหมายว่าด้วยหลักประกันสุขภาพแห่งชาติ</a:t>
            </a:r>
            <a:r>
              <a:rPr lang="th-TH" sz="2400" b="1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ว้นแต่คณะกรรมการหลักประกันสุขภาพแห่งชาติจะกำหนดมาตรฐานการให้บริการสาธารณสุขของหน่วยบริการและเครือข่ายหน่วยบริการ เป็นอย่างอื่น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”</a:t>
            </a:r>
            <a:endParaRPr lang="en-US" sz="2400" b="1" dirty="0">
              <a:solidFill>
                <a:srgbClr val="FF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44C501-538D-4DD0-A205-F773DE6BB083}"/>
              </a:ext>
            </a:extLst>
          </p:cNvPr>
          <p:cNvSpPr txBox="1"/>
          <p:nvPr/>
        </p:nvSpPr>
        <p:spPr>
          <a:xfrm>
            <a:off x="0" y="13251"/>
            <a:ext cx="12191999" cy="584775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เรื่องจากวาระ</a:t>
            </a:r>
            <a:r>
              <a:rPr lang="en-US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เพื่อพิจารณา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E59BEB8B-53E0-4848-960B-8F7AADE61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809" y="13251"/>
            <a:ext cx="1260335" cy="584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Heptagon 15">
            <a:extLst>
              <a:ext uri="{FF2B5EF4-FFF2-40B4-BE49-F238E27FC236}">
                <a16:creationId xmlns:a16="http://schemas.microsoft.com/office/drawing/2014/main" id="{59156F99-AD6C-4FC1-9C6B-F67153C327B7}"/>
              </a:ext>
            </a:extLst>
          </p:cNvPr>
          <p:cNvSpPr/>
          <p:nvPr/>
        </p:nvSpPr>
        <p:spPr>
          <a:xfrm>
            <a:off x="1519451" y="863833"/>
            <a:ext cx="762862" cy="560317"/>
          </a:xfrm>
          <a:prstGeom prst="heptagon">
            <a:avLst/>
          </a:prstGeom>
          <a:solidFill>
            <a:srgbClr val="3399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38D04A-BF1F-4479-91CA-0B8BC9CD90D7}"/>
              </a:ext>
            </a:extLst>
          </p:cNvPr>
          <p:cNvSpPr txBox="1"/>
          <p:nvPr/>
        </p:nvSpPr>
        <p:spPr>
          <a:xfrm>
            <a:off x="2463420" y="762475"/>
            <a:ext cx="87004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thaiDist">
              <a:spcBef>
                <a:spcPts val="0"/>
              </a:spcBef>
              <a:spcAft>
                <a:spcPts val="0"/>
              </a:spcAft>
            </a:pPr>
            <a:r>
              <a:rPr lang="th-TH" sz="2800" b="1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(ร่าง) ข้อบังคับคณะกรรมการหลักประกันสุขภาพแห่งชาติ ว่าด้วย</a:t>
            </a:r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มาตรฐานการให้บริการ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marR="0" algn="thaiDist">
              <a:spcBef>
                <a:spcPts val="0"/>
              </a:spcBef>
              <a:spcAft>
                <a:spcPts val="0"/>
              </a:spcAft>
            </a:pPr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สาธารณสุขของหน่วยบริการและเครือข่ายหน่วยบริการ พ.ศ. .... 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AB06E7-13BB-4CF5-9975-30FAA7A5C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434" y="6002996"/>
            <a:ext cx="1017118" cy="841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8945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4A02FE-1A6D-4C83-A71C-54CEF0E5FD78}"/>
              </a:ext>
            </a:extLst>
          </p:cNvPr>
          <p:cNvSpPr txBox="1"/>
          <p:nvPr/>
        </p:nvSpPr>
        <p:spPr>
          <a:xfrm>
            <a:off x="0" y="13251"/>
            <a:ext cx="12191999" cy="584775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เรื่องจากวาระ</a:t>
            </a:r>
            <a:r>
              <a:rPr lang="en-US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เพื่อพิจารณา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DAD81FA0-25B4-420B-80C6-66FE681BD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809" y="13251"/>
            <a:ext cx="1260335" cy="584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eptagon 4">
            <a:extLst>
              <a:ext uri="{FF2B5EF4-FFF2-40B4-BE49-F238E27FC236}">
                <a16:creationId xmlns:a16="http://schemas.microsoft.com/office/drawing/2014/main" id="{FAC3C7D1-85B1-4096-BE66-8C20132BEBB6}"/>
              </a:ext>
            </a:extLst>
          </p:cNvPr>
          <p:cNvSpPr/>
          <p:nvPr/>
        </p:nvSpPr>
        <p:spPr>
          <a:xfrm>
            <a:off x="1519451" y="863833"/>
            <a:ext cx="762862" cy="560317"/>
          </a:xfrm>
          <a:prstGeom prst="heptagon">
            <a:avLst/>
          </a:prstGeom>
          <a:solidFill>
            <a:srgbClr val="3399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30B026-5C77-41D0-AF16-89F22DC0DA0D}"/>
              </a:ext>
            </a:extLst>
          </p:cNvPr>
          <p:cNvSpPr txBox="1"/>
          <p:nvPr/>
        </p:nvSpPr>
        <p:spPr>
          <a:xfrm>
            <a:off x="2518012" y="682326"/>
            <a:ext cx="89324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H SarabunIT๙" panose="020B0500040200020003" pitchFamily="34" charset="-34"/>
              </a:rPr>
              <a:t>(ร่าง) ระเบียบคณะกรรมการหลักประกันสุขภาพแห่งชาติ เรื่อง วิธีปฏิบัติเกี่ยวกับการตรวจสอบเอกสารหลักฐานการเรียกเก็บค่าใช้จ่ายเพื่อบริการสาธารณสุขและการดำเนินการ</a:t>
            </a:r>
            <a:r>
              <a:rPr lang="th-TH" sz="2400" b="1" dirty="0">
                <a:solidFill>
                  <a:srgbClr val="0000CC"/>
                </a:solidFill>
                <a:effectLst/>
                <a:ea typeface="Times New Roman" panose="02020603050405020304" pitchFamily="18" charset="0"/>
                <a:cs typeface="TH SarabunIT๙" panose="020B0500040200020003" pitchFamily="34" charset="-34"/>
              </a:rPr>
              <a:t>กรณีตรวจสอบพบความไม่ถูกต้องในการเรียกเก็บค่าใช้จ่ายเพื่อบริการสาธารณสุข พ.ศ. ....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BD561-BD81-47F1-93B0-C66006330464}"/>
              </a:ext>
            </a:extLst>
          </p:cNvPr>
          <p:cNvSpPr txBox="1"/>
          <p:nvPr/>
        </p:nvSpPr>
        <p:spPr>
          <a:xfrm>
            <a:off x="416254" y="2559300"/>
            <a:ext cx="6585047" cy="4154984"/>
          </a:xfrm>
          <a:custGeom>
            <a:avLst/>
            <a:gdLst>
              <a:gd name="connsiteX0" fmla="*/ 0 w 6585047"/>
              <a:gd name="connsiteY0" fmla="*/ 0 h 4154984"/>
              <a:gd name="connsiteX1" fmla="*/ 598641 w 6585047"/>
              <a:gd name="connsiteY1" fmla="*/ 0 h 4154984"/>
              <a:gd name="connsiteX2" fmla="*/ 1263132 w 6585047"/>
              <a:gd name="connsiteY2" fmla="*/ 0 h 4154984"/>
              <a:gd name="connsiteX3" fmla="*/ 1993473 w 6585047"/>
              <a:gd name="connsiteY3" fmla="*/ 0 h 4154984"/>
              <a:gd name="connsiteX4" fmla="*/ 2592114 w 6585047"/>
              <a:gd name="connsiteY4" fmla="*/ 0 h 4154984"/>
              <a:gd name="connsiteX5" fmla="*/ 3059054 w 6585047"/>
              <a:gd name="connsiteY5" fmla="*/ 0 h 4154984"/>
              <a:gd name="connsiteX6" fmla="*/ 3525993 w 6585047"/>
              <a:gd name="connsiteY6" fmla="*/ 0 h 4154984"/>
              <a:gd name="connsiteX7" fmla="*/ 4058784 w 6585047"/>
              <a:gd name="connsiteY7" fmla="*/ 0 h 4154984"/>
              <a:gd name="connsiteX8" fmla="*/ 4525723 w 6585047"/>
              <a:gd name="connsiteY8" fmla="*/ 0 h 4154984"/>
              <a:gd name="connsiteX9" fmla="*/ 5058513 w 6585047"/>
              <a:gd name="connsiteY9" fmla="*/ 0 h 4154984"/>
              <a:gd name="connsiteX10" fmla="*/ 5459603 w 6585047"/>
              <a:gd name="connsiteY10" fmla="*/ 0 h 4154984"/>
              <a:gd name="connsiteX11" fmla="*/ 6585047 w 6585047"/>
              <a:gd name="connsiteY11" fmla="*/ 0 h 4154984"/>
              <a:gd name="connsiteX12" fmla="*/ 6585047 w 6585047"/>
              <a:gd name="connsiteY12" fmla="*/ 635119 h 4154984"/>
              <a:gd name="connsiteX13" fmla="*/ 6585047 w 6585047"/>
              <a:gd name="connsiteY13" fmla="*/ 1104039 h 4154984"/>
              <a:gd name="connsiteX14" fmla="*/ 6585047 w 6585047"/>
              <a:gd name="connsiteY14" fmla="*/ 1739158 h 4154984"/>
              <a:gd name="connsiteX15" fmla="*/ 6585047 w 6585047"/>
              <a:gd name="connsiteY15" fmla="*/ 2374277 h 4154984"/>
              <a:gd name="connsiteX16" fmla="*/ 6585047 w 6585047"/>
              <a:gd name="connsiteY16" fmla="*/ 3009396 h 4154984"/>
              <a:gd name="connsiteX17" fmla="*/ 6585047 w 6585047"/>
              <a:gd name="connsiteY17" fmla="*/ 4154984 h 4154984"/>
              <a:gd name="connsiteX18" fmla="*/ 6118107 w 6585047"/>
              <a:gd name="connsiteY18" fmla="*/ 4154984 h 4154984"/>
              <a:gd name="connsiteX19" fmla="*/ 5453616 w 6585047"/>
              <a:gd name="connsiteY19" fmla="*/ 4154984 h 4154984"/>
              <a:gd name="connsiteX20" fmla="*/ 5052527 w 6585047"/>
              <a:gd name="connsiteY20" fmla="*/ 4154984 h 4154984"/>
              <a:gd name="connsiteX21" fmla="*/ 4585587 w 6585047"/>
              <a:gd name="connsiteY21" fmla="*/ 4154984 h 4154984"/>
              <a:gd name="connsiteX22" fmla="*/ 3921096 w 6585047"/>
              <a:gd name="connsiteY22" fmla="*/ 4154984 h 4154984"/>
              <a:gd name="connsiteX23" fmla="*/ 3256605 w 6585047"/>
              <a:gd name="connsiteY23" fmla="*/ 4154984 h 4154984"/>
              <a:gd name="connsiteX24" fmla="*/ 2855516 w 6585047"/>
              <a:gd name="connsiteY24" fmla="*/ 4154984 h 4154984"/>
              <a:gd name="connsiteX25" fmla="*/ 2454427 w 6585047"/>
              <a:gd name="connsiteY25" fmla="*/ 4154984 h 4154984"/>
              <a:gd name="connsiteX26" fmla="*/ 1789936 w 6585047"/>
              <a:gd name="connsiteY26" fmla="*/ 4154984 h 4154984"/>
              <a:gd name="connsiteX27" fmla="*/ 1191295 w 6585047"/>
              <a:gd name="connsiteY27" fmla="*/ 4154984 h 4154984"/>
              <a:gd name="connsiteX28" fmla="*/ 658505 w 6585047"/>
              <a:gd name="connsiteY28" fmla="*/ 4154984 h 4154984"/>
              <a:gd name="connsiteX29" fmla="*/ 0 w 6585047"/>
              <a:gd name="connsiteY29" fmla="*/ 4154984 h 4154984"/>
              <a:gd name="connsiteX30" fmla="*/ 0 w 6585047"/>
              <a:gd name="connsiteY30" fmla="*/ 3602965 h 4154984"/>
              <a:gd name="connsiteX31" fmla="*/ 0 w 6585047"/>
              <a:gd name="connsiteY31" fmla="*/ 2926296 h 4154984"/>
              <a:gd name="connsiteX32" fmla="*/ 0 w 6585047"/>
              <a:gd name="connsiteY32" fmla="*/ 2374277 h 4154984"/>
              <a:gd name="connsiteX33" fmla="*/ 0 w 6585047"/>
              <a:gd name="connsiteY33" fmla="*/ 1863807 h 4154984"/>
              <a:gd name="connsiteX34" fmla="*/ 0 w 6585047"/>
              <a:gd name="connsiteY34" fmla="*/ 1270238 h 4154984"/>
              <a:gd name="connsiteX35" fmla="*/ 0 w 6585047"/>
              <a:gd name="connsiteY35" fmla="*/ 718219 h 4154984"/>
              <a:gd name="connsiteX36" fmla="*/ 0 w 6585047"/>
              <a:gd name="connsiteY36" fmla="*/ 0 h 415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585047" h="4154984" extrusionOk="0">
                <a:moveTo>
                  <a:pt x="0" y="0"/>
                </a:moveTo>
                <a:cubicBezTo>
                  <a:pt x="247649" y="-2072"/>
                  <a:pt x="449085" y="6168"/>
                  <a:pt x="598641" y="0"/>
                </a:cubicBezTo>
                <a:cubicBezTo>
                  <a:pt x="748197" y="-6168"/>
                  <a:pt x="1054018" y="72467"/>
                  <a:pt x="1263132" y="0"/>
                </a:cubicBezTo>
                <a:cubicBezTo>
                  <a:pt x="1472246" y="-72467"/>
                  <a:pt x="1723244" y="28377"/>
                  <a:pt x="1993473" y="0"/>
                </a:cubicBezTo>
                <a:cubicBezTo>
                  <a:pt x="2263702" y="-28377"/>
                  <a:pt x="2391790" y="63822"/>
                  <a:pt x="2592114" y="0"/>
                </a:cubicBezTo>
                <a:cubicBezTo>
                  <a:pt x="2792438" y="-63822"/>
                  <a:pt x="2916998" y="10858"/>
                  <a:pt x="3059054" y="0"/>
                </a:cubicBezTo>
                <a:cubicBezTo>
                  <a:pt x="3201110" y="-10858"/>
                  <a:pt x="3393208" y="5643"/>
                  <a:pt x="3525993" y="0"/>
                </a:cubicBezTo>
                <a:cubicBezTo>
                  <a:pt x="3658778" y="-5643"/>
                  <a:pt x="3888998" y="48565"/>
                  <a:pt x="4058784" y="0"/>
                </a:cubicBezTo>
                <a:cubicBezTo>
                  <a:pt x="4228570" y="-48565"/>
                  <a:pt x="4299203" y="48683"/>
                  <a:pt x="4525723" y="0"/>
                </a:cubicBezTo>
                <a:cubicBezTo>
                  <a:pt x="4752243" y="-48683"/>
                  <a:pt x="4919154" y="11767"/>
                  <a:pt x="5058513" y="0"/>
                </a:cubicBezTo>
                <a:cubicBezTo>
                  <a:pt x="5197872" y="-11767"/>
                  <a:pt x="5281771" y="39794"/>
                  <a:pt x="5459603" y="0"/>
                </a:cubicBezTo>
                <a:cubicBezTo>
                  <a:pt x="5637435" y="-39794"/>
                  <a:pt x="6220563" y="37828"/>
                  <a:pt x="6585047" y="0"/>
                </a:cubicBezTo>
                <a:cubicBezTo>
                  <a:pt x="6590950" y="172146"/>
                  <a:pt x="6522823" y="324278"/>
                  <a:pt x="6585047" y="635119"/>
                </a:cubicBezTo>
                <a:cubicBezTo>
                  <a:pt x="6647271" y="945960"/>
                  <a:pt x="6530508" y="989149"/>
                  <a:pt x="6585047" y="1104039"/>
                </a:cubicBezTo>
                <a:cubicBezTo>
                  <a:pt x="6639586" y="1218929"/>
                  <a:pt x="6541605" y="1508103"/>
                  <a:pt x="6585047" y="1739158"/>
                </a:cubicBezTo>
                <a:cubicBezTo>
                  <a:pt x="6628489" y="1970213"/>
                  <a:pt x="6558566" y="2066040"/>
                  <a:pt x="6585047" y="2374277"/>
                </a:cubicBezTo>
                <a:cubicBezTo>
                  <a:pt x="6611528" y="2682514"/>
                  <a:pt x="6547163" y="2711298"/>
                  <a:pt x="6585047" y="3009396"/>
                </a:cubicBezTo>
                <a:cubicBezTo>
                  <a:pt x="6622931" y="3307494"/>
                  <a:pt x="6464340" y="3740553"/>
                  <a:pt x="6585047" y="4154984"/>
                </a:cubicBezTo>
                <a:cubicBezTo>
                  <a:pt x="6473594" y="4193261"/>
                  <a:pt x="6215667" y="4151466"/>
                  <a:pt x="6118107" y="4154984"/>
                </a:cubicBezTo>
                <a:cubicBezTo>
                  <a:pt x="6020547" y="4158502"/>
                  <a:pt x="5711750" y="4105927"/>
                  <a:pt x="5453616" y="4154984"/>
                </a:cubicBezTo>
                <a:cubicBezTo>
                  <a:pt x="5195482" y="4204041"/>
                  <a:pt x="5196604" y="4117009"/>
                  <a:pt x="5052527" y="4154984"/>
                </a:cubicBezTo>
                <a:cubicBezTo>
                  <a:pt x="4908450" y="4192959"/>
                  <a:pt x="4792692" y="4128914"/>
                  <a:pt x="4585587" y="4154984"/>
                </a:cubicBezTo>
                <a:cubicBezTo>
                  <a:pt x="4378482" y="4181054"/>
                  <a:pt x="4190878" y="4129152"/>
                  <a:pt x="3921096" y="4154984"/>
                </a:cubicBezTo>
                <a:cubicBezTo>
                  <a:pt x="3651314" y="4180816"/>
                  <a:pt x="3504461" y="4096941"/>
                  <a:pt x="3256605" y="4154984"/>
                </a:cubicBezTo>
                <a:cubicBezTo>
                  <a:pt x="3008749" y="4213027"/>
                  <a:pt x="2965364" y="4139965"/>
                  <a:pt x="2855516" y="4154984"/>
                </a:cubicBezTo>
                <a:cubicBezTo>
                  <a:pt x="2745668" y="4170003"/>
                  <a:pt x="2572989" y="4133406"/>
                  <a:pt x="2454427" y="4154984"/>
                </a:cubicBezTo>
                <a:cubicBezTo>
                  <a:pt x="2335865" y="4176562"/>
                  <a:pt x="2065852" y="4118624"/>
                  <a:pt x="1789936" y="4154984"/>
                </a:cubicBezTo>
                <a:cubicBezTo>
                  <a:pt x="1514020" y="4191344"/>
                  <a:pt x="1315419" y="4098742"/>
                  <a:pt x="1191295" y="4154984"/>
                </a:cubicBezTo>
                <a:cubicBezTo>
                  <a:pt x="1067171" y="4211226"/>
                  <a:pt x="831701" y="4149061"/>
                  <a:pt x="658505" y="4154984"/>
                </a:cubicBezTo>
                <a:cubicBezTo>
                  <a:pt x="485309" y="4160907"/>
                  <a:pt x="267638" y="4145678"/>
                  <a:pt x="0" y="4154984"/>
                </a:cubicBezTo>
                <a:cubicBezTo>
                  <a:pt x="-63149" y="3964983"/>
                  <a:pt x="55925" y="3736249"/>
                  <a:pt x="0" y="3602965"/>
                </a:cubicBezTo>
                <a:cubicBezTo>
                  <a:pt x="-55925" y="3469681"/>
                  <a:pt x="58568" y="3172729"/>
                  <a:pt x="0" y="2926296"/>
                </a:cubicBezTo>
                <a:cubicBezTo>
                  <a:pt x="-58568" y="2679863"/>
                  <a:pt x="34664" y="2531407"/>
                  <a:pt x="0" y="2374277"/>
                </a:cubicBezTo>
                <a:cubicBezTo>
                  <a:pt x="-34664" y="2217147"/>
                  <a:pt x="11039" y="1998388"/>
                  <a:pt x="0" y="1863807"/>
                </a:cubicBezTo>
                <a:cubicBezTo>
                  <a:pt x="-11039" y="1729226"/>
                  <a:pt x="24810" y="1513430"/>
                  <a:pt x="0" y="1270238"/>
                </a:cubicBezTo>
                <a:cubicBezTo>
                  <a:pt x="-24810" y="1027046"/>
                  <a:pt x="13808" y="867108"/>
                  <a:pt x="0" y="718219"/>
                </a:cubicBezTo>
                <a:cubicBezTo>
                  <a:pt x="-13808" y="569330"/>
                  <a:pt x="77958" y="279261"/>
                  <a:pt x="0" y="0"/>
                </a:cubicBezTo>
                <a:close/>
              </a:path>
            </a:pathLst>
          </a:custGeom>
          <a:noFill/>
          <a:ln w="28575">
            <a:solidFill>
              <a:srgbClr val="339966"/>
            </a:solidFill>
            <a:extLst>
              <a:ext uri="{C807C97D-BFC1-408E-A445-0C87EB9F89A2}">
                <ask:lineSketchStyleProps xmlns:ask="http://schemas.microsoft.com/office/drawing/2018/sketchyshapes" sd="1780841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indent="457200" algn="thaiDist"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สืบเนื่องจากคณะกรรมการหลักประกันสุขภาพแห่งชาติ ได้มีมติในการประชุมครั้งที่ </a:t>
            </a:r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13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/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2563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เมื่อวันที่ </a:t>
            </a:r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9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ธันวาคม </a:t>
            </a:r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2563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กำหนดมาตรการในการดำเนินงานกรณีหน่วยบริการเรียกเก็บค่าใช้จ่ายเพื่อบริการสาธารณสุขเป็นเท็จ  โดยให้กำหนดหรือแก้ไขเพิ่มเติม กฎ ระเบียบ หลักเกณฑ์</a:t>
            </a:r>
          </a:p>
          <a:p>
            <a:pPr indent="457200" algn="thaiDist"/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สำนักงานได้นำแนวทางกำหนดระเบียบวิธีปฏิบัติเกี่ยวกับการเรียกเก็บค่าใช้จ่ายและ การดำเนินการกรณีตรวจสอบพบความไม่ถูกต้อง เสนอต่อคณะอนุกรรมการกำหนดหลักเกณฑ์การดำเนินงานและการบริหารจัดการกองทุนพิจารณา และได้เห็นชอบ(ร่าง) 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ระเบียบคณะกรรมการหลักประกันสุขภาพแห่งชาติ เรื่อง วิธีปฏิบัติเกี่ยวกับการตรวจสอบเอกสารหลักฐานการเรียกเก็บค่าใช้จ่ายเพื่อบริการสาธารณสุขและการดำเนินการกรณีตรวจสอบพบความไม่ถูกต้องในการเรียกเก็บค่าใช้จ่ายเพื่อบริการสาธารณสุข พ.ศ. ....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962856-8163-4A64-A2B0-84B738EFDA3E}"/>
              </a:ext>
            </a:extLst>
          </p:cNvPr>
          <p:cNvSpPr txBox="1"/>
          <p:nvPr/>
        </p:nvSpPr>
        <p:spPr>
          <a:xfrm>
            <a:off x="416254" y="2036080"/>
            <a:ext cx="1917510" cy="523220"/>
          </a:xfrm>
          <a:custGeom>
            <a:avLst/>
            <a:gdLst>
              <a:gd name="connsiteX0" fmla="*/ 0 w 1917510"/>
              <a:gd name="connsiteY0" fmla="*/ 0 h 523220"/>
              <a:gd name="connsiteX1" fmla="*/ 498553 w 1917510"/>
              <a:gd name="connsiteY1" fmla="*/ 0 h 523220"/>
              <a:gd name="connsiteX2" fmla="*/ 977930 w 1917510"/>
              <a:gd name="connsiteY2" fmla="*/ 0 h 523220"/>
              <a:gd name="connsiteX3" fmla="*/ 1476483 w 1917510"/>
              <a:gd name="connsiteY3" fmla="*/ 0 h 523220"/>
              <a:gd name="connsiteX4" fmla="*/ 1917510 w 1917510"/>
              <a:gd name="connsiteY4" fmla="*/ 0 h 523220"/>
              <a:gd name="connsiteX5" fmla="*/ 1917510 w 1917510"/>
              <a:gd name="connsiteY5" fmla="*/ 523220 h 523220"/>
              <a:gd name="connsiteX6" fmla="*/ 1457308 w 1917510"/>
              <a:gd name="connsiteY6" fmla="*/ 523220 h 523220"/>
              <a:gd name="connsiteX7" fmla="*/ 1016280 w 1917510"/>
              <a:gd name="connsiteY7" fmla="*/ 523220 h 523220"/>
              <a:gd name="connsiteX8" fmla="*/ 556078 w 1917510"/>
              <a:gd name="connsiteY8" fmla="*/ 523220 h 523220"/>
              <a:gd name="connsiteX9" fmla="*/ 0 w 1917510"/>
              <a:gd name="connsiteY9" fmla="*/ 523220 h 523220"/>
              <a:gd name="connsiteX10" fmla="*/ 0 w 1917510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7510" h="523220" fill="none" extrusionOk="0">
                <a:moveTo>
                  <a:pt x="0" y="0"/>
                </a:moveTo>
                <a:cubicBezTo>
                  <a:pt x="179062" y="-2631"/>
                  <a:pt x="264723" y="9993"/>
                  <a:pt x="498553" y="0"/>
                </a:cubicBezTo>
                <a:cubicBezTo>
                  <a:pt x="732383" y="-9993"/>
                  <a:pt x="768838" y="2955"/>
                  <a:pt x="977930" y="0"/>
                </a:cubicBezTo>
                <a:cubicBezTo>
                  <a:pt x="1187022" y="-2955"/>
                  <a:pt x="1301818" y="8958"/>
                  <a:pt x="1476483" y="0"/>
                </a:cubicBezTo>
                <a:cubicBezTo>
                  <a:pt x="1651148" y="-8958"/>
                  <a:pt x="1701129" y="14684"/>
                  <a:pt x="1917510" y="0"/>
                </a:cubicBezTo>
                <a:cubicBezTo>
                  <a:pt x="1970421" y="190216"/>
                  <a:pt x="1873361" y="290517"/>
                  <a:pt x="1917510" y="523220"/>
                </a:cubicBezTo>
                <a:cubicBezTo>
                  <a:pt x="1750392" y="560283"/>
                  <a:pt x="1665256" y="469788"/>
                  <a:pt x="1457308" y="523220"/>
                </a:cubicBezTo>
                <a:cubicBezTo>
                  <a:pt x="1249360" y="576652"/>
                  <a:pt x="1194875" y="487294"/>
                  <a:pt x="1016280" y="523220"/>
                </a:cubicBezTo>
                <a:cubicBezTo>
                  <a:pt x="837685" y="559146"/>
                  <a:pt x="783621" y="478954"/>
                  <a:pt x="556078" y="523220"/>
                </a:cubicBezTo>
                <a:cubicBezTo>
                  <a:pt x="328535" y="567486"/>
                  <a:pt x="246635" y="465944"/>
                  <a:pt x="0" y="523220"/>
                </a:cubicBezTo>
                <a:cubicBezTo>
                  <a:pt x="-28817" y="279842"/>
                  <a:pt x="53768" y="216805"/>
                  <a:pt x="0" y="0"/>
                </a:cubicBezTo>
                <a:close/>
              </a:path>
              <a:path w="1917510" h="523220" stroke="0" extrusionOk="0">
                <a:moveTo>
                  <a:pt x="0" y="0"/>
                </a:moveTo>
                <a:cubicBezTo>
                  <a:pt x="225805" y="-39037"/>
                  <a:pt x="296851" y="16584"/>
                  <a:pt x="460202" y="0"/>
                </a:cubicBezTo>
                <a:cubicBezTo>
                  <a:pt x="623553" y="-16584"/>
                  <a:pt x="775796" y="14610"/>
                  <a:pt x="939580" y="0"/>
                </a:cubicBezTo>
                <a:cubicBezTo>
                  <a:pt x="1103364" y="-14610"/>
                  <a:pt x="1211338" y="16632"/>
                  <a:pt x="1361432" y="0"/>
                </a:cubicBezTo>
                <a:cubicBezTo>
                  <a:pt x="1511526" y="-16632"/>
                  <a:pt x="1763132" y="14487"/>
                  <a:pt x="1917510" y="0"/>
                </a:cubicBezTo>
                <a:cubicBezTo>
                  <a:pt x="1925750" y="248206"/>
                  <a:pt x="1882364" y="271231"/>
                  <a:pt x="1917510" y="523220"/>
                </a:cubicBezTo>
                <a:cubicBezTo>
                  <a:pt x="1671414" y="535013"/>
                  <a:pt x="1625696" y="510937"/>
                  <a:pt x="1418957" y="523220"/>
                </a:cubicBezTo>
                <a:cubicBezTo>
                  <a:pt x="1212218" y="535503"/>
                  <a:pt x="1156232" y="502029"/>
                  <a:pt x="939580" y="523220"/>
                </a:cubicBezTo>
                <a:cubicBezTo>
                  <a:pt x="722928" y="544411"/>
                  <a:pt x="639121" y="473982"/>
                  <a:pt x="498553" y="523220"/>
                </a:cubicBezTo>
                <a:cubicBezTo>
                  <a:pt x="357985" y="572458"/>
                  <a:pt x="177748" y="498386"/>
                  <a:pt x="0" y="523220"/>
                </a:cubicBezTo>
                <a:cubicBezTo>
                  <a:pt x="-12418" y="300477"/>
                  <a:pt x="26640" y="24247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28575">
            <a:solidFill>
              <a:srgbClr val="339966"/>
            </a:solidFill>
            <a:extLst>
              <a:ext uri="{C807C97D-BFC1-408E-A445-0C87EB9F89A2}">
                <ask:lineSketchStyleProps xmlns:ask="http://schemas.microsoft.com/office/drawing/2018/sketchyshapes" sd="93236582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ความเป็นมา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4F1DBB-24B7-4FFA-B68A-905CFC160C11}"/>
              </a:ext>
            </a:extLst>
          </p:cNvPr>
          <p:cNvSpPr txBox="1"/>
          <p:nvPr/>
        </p:nvSpPr>
        <p:spPr>
          <a:xfrm>
            <a:off x="7897833" y="3451852"/>
            <a:ext cx="3757356" cy="3046988"/>
          </a:xfrm>
          <a:custGeom>
            <a:avLst/>
            <a:gdLst>
              <a:gd name="connsiteX0" fmla="*/ 0 w 3757356"/>
              <a:gd name="connsiteY0" fmla="*/ 0 h 3046988"/>
              <a:gd name="connsiteX1" fmla="*/ 499192 w 3757356"/>
              <a:gd name="connsiteY1" fmla="*/ 0 h 3046988"/>
              <a:gd name="connsiteX2" fmla="*/ 923236 w 3757356"/>
              <a:gd name="connsiteY2" fmla="*/ 0 h 3046988"/>
              <a:gd name="connsiteX3" fmla="*/ 1384854 w 3757356"/>
              <a:gd name="connsiteY3" fmla="*/ 0 h 3046988"/>
              <a:gd name="connsiteX4" fmla="*/ 1921619 w 3757356"/>
              <a:gd name="connsiteY4" fmla="*/ 0 h 3046988"/>
              <a:gd name="connsiteX5" fmla="*/ 2458384 w 3757356"/>
              <a:gd name="connsiteY5" fmla="*/ 0 h 3046988"/>
              <a:gd name="connsiteX6" fmla="*/ 3032723 w 3757356"/>
              <a:gd name="connsiteY6" fmla="*/ 0 h 3046988"/>
              <a:gd name="connsiteX7" fmla="*/ 3757356 w 3757356"/>
              <a:gd name="connsiteY7" fmla="*/ 0 h 3046988"/>
              <a:gd name="connsiteX8" fmla="*/ 3757356 w 3757356"/>
              <a:gd name="connsiteY8" fmla="*/ 477361 h 3046988"/>
              <a:gd name="connsiteX9" fmla="*/ 3757356 w 3757356"/>
              <a:gd name="connsiteY9" fmla="*/ 954723 h 3046988"/>
              <a:gd name="connsiteX10" fmla="*/ 3757356 w 3757356"/>
              <a:gd name="connsiteY10" fmla="*/ 1523494 h 3046988"/>
              <a:gd name="connsiteX11" fmla="*/ 3757356 w 3757356"/>
              <a:gd name="connsiteY11" fmla="*/ 2092265 h 3046988"/>
              <a:gd name="connsiteX12" fmla="*/ 3757356 w 3757356"/>
              <a:gd name="connsiteY12" fmla="*/ 2569627 h 3046988"/>
              <a:gd name="connsiteX13" fmla="*/ 3757356 w 3757356"/>
              <a:gd name="connsiteY13" fmla="*/ 3046988 h 3046988"/>
              <a:gd name="connsiteX14" fmla="*/ 3145444 w 3757356"/>
              <a:gd name="connsiteY14" fmla="*/ 3046988 h 3046988"/>
              <a:gd name="connsiteX15" fmla="*/ 2721399 w 3757356"/>
              <a:gd name="connsiteY15" fmla="*/ 3046988 h 3046988"/>
              <a:gd name="connsiteX16" fmla="*/ 2109487 w 3757356"/>
              <a:gd name="connsiteY16" fmla="*/ 3046988 h 3046988"/>
              <a:gd name="connsiteX17" fmla="*/ 1535148 w 3757356"/>
              <a:gd name="connsiteY17" fmla="*/ 3046988 h 3046988"/>
              <a:gd name="connsiteX18" fmla="*/ 1073530 w 3757356"/>
              <a:gd name="connsiteY18" fmla="*/ 3046988 h 3046988"/>
              <a:gd name="connsiteX19" fmla="*/ 611912 w 3757356"/>
              <a:gd name="connsiteY19" fmla="*/ 3046988 h 3046988"/>
              <a:gd name="connsiteX20" fmla="*/ 0 w 3757356"/>
              <a:gd name="connsiteY20" fmla="*/ 3046988 h 3046988"/>
              <a:gd name="connsiteX21" fmla="*/ 0 w 3757356"/>
              <a:gd name="connsiteY21" fmla="*/ 2600096 h 3046988"/>
              <a:gd name="connsiteX22" fmla="*/ 0 w 3757356"/>
              <a:gd name="connsiteY22" fmla="*/ 2183675 h 3046988"/>
              <a:gd name="connsiteX23" fmla="*/ 0 w 3757356"/>
              <a:gd name="connsiteY23" fmla="*/ 1614904 h 3046988"/>
              <a:gd name="connsiteX24" fmla="*/ 0 w 3757356"/>
              <a:gd name="connsiteY24" fmla="*/ 1198482 h 3046988"/>
              <a:gd name="connsiteX25" fmla="*/ 0 w 3757356"/>
              <a:gd name="connsiteY25" fmla="*/ 629711 h 3046988"/>
              <a:gd name="connsiteX26" fmla="*/ 0 w 3757356"/>
              <a:gd name="connsiteY26" fmla="*/ 0 h 30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57356" h="3046988" extrusionOk="0">
                <a:moveTo>
                  <a:pt x="0" y="0"/>
                </a:moveTo>
                <a:cubicBezTo>
                  <a:pt x="112057" y="-50841"/>
                  <a:pt x="372236" y="55813"/>
                  <a:pt x="499192" y="0"/>
                </a:cubicBezTo>
                <a:cubicBezTo>
                  <a:pt x="626148" y="-55813"/>
                  <a:pt x="737503" y="27638"/>
                  <a:pt x="923236" y="0"/>
                </a:cubicBezTo>
                <a:cubicBezTo>
                  <a:pt x="1108969" y="-27638"/>
                  <a:pt x="1265071" y="13615"/>
                  <a:pt x="1384854" y="0"/>
                </a:cubicBezTo>
                <a:cubicBezTo>
                  <a:pt x="1504637" y="-13615"/>
                  <a:pt x="1805251" y="6860"/>
                  <a:pt x="1921619" y="0"/>
                </a:cubicBezTo>
                <a:cubicBezTo>
                  <a:pt x="2037988" y="-6860"/>
                  <a:pt x="2195908" y="18297"/>
                  <a:pt x="2458384" y="0"/>
                </a:cubicBezTo>
                <a:cubicBezTo>
                  <a:pt x="2720861" y="-18297"/>
                  <a:pt x="2878995" y="16271"/>
                  <a:pt x="3032723" y="0"/>
                </a:cubicBezTo>
                <a:cubicBezTo>
                  <a:pt x="3186451" y="-16271"/>
                  <a:pt x="3440371" y="59499"/>
                  <a:pt x="3757356" y="0"/>
                </a:cubicBezTo>
                <a:cubicBezTo>
                  <a:pt x="3769788" y="230439"/>
                  <a:pt x="3708911" y="284641"/>
                  <a:pt x="3757356" y="477361"/>
                </a:cubicBezTo>
                <a:cubicBezTo>
                  <a:pt x="3805801" y="670081"/>
                  <a:pt x="3721951" y="774181"/>
                  <a:pt x="3757356" y="954723"/>
                </a:cubicBezTo>
                <a:cubicBezTo>
                  <a:pt x="3792761" y="1135265"/>
                  <a:pt x="3711437" y="1368070"/>
                  <a:pt x="3757356" y="1523494"/>
                </a:cubicBezTo>
                <a:cubicBezTo>
                  <a:pt x="3803275" y="1678918"/>
                  <a:pt x="3730150" y="1912124"/>
                  <a:pt x="3757356" y="2092265"/>
                </a:cubicBezTo>
                <a:cubicBezTo>
                  <a:pt x="3784562" y="2272406"/>
                  <a:pt x="3732370" y="2350722"/>
                  <a:pt x="3757356" y="2569627"/>
                </a:cubicBezTo>
                <a:cubicBezTo>
                  <a:pt x="3782342" y="2788532"/>
                  <a:pt x="3715004" y="2901706"/>
                  <a:pt x="3757356" y="3046988"/>
                </a:cubicBezTo>
                <a:cubicBezTo>
                  <a:pt x="3511438" y="3096313"/>
                  <a:pt x="3408892" y="3007608"/>
                  <a:pt x="3145444" y="3046988"/>
                </a:cubicBezTo>
                <a:cubicBezTo>
                  <a:pt x="2881996" y="3086368"/>
                  <a:pt x="2824416" y="3001909"/>
                  <a:pt x="2721399" y="3046988"/>
                </a:cubicBezTo>
                <a:cubicBezTo>
                  <a:pt x="2618383" y="3092067"/>
                  <a:pt x="2356737" y="2986758"/>
                  <a:pt x="2109487" y="3046988"/>
                </a:cubicBezTo>
                <a:cubicBezTo>
                  <a:pt x="1862237" y="3107218"/>
                  <a:pt x="1683381" y="3020445"/>
                  <a:pt x="1535148" y="3046988"/>
                </a:cubicBezTo>
                <a:cubicBezTo>
                  <a:pt x="1386915" y="3073531"/>
                  <a:pt x="1229477" y="3003920"/>
                  <a:pt x="1073530" y="3046988"/>
                </a:cubicBezTo>
                <a:cubicBezTo>
                  <a:pt x="917583" y="3090056"/>
                  <a:pt x="749529" y="3043538"/>
                  <a:pt x="611912" y="3046988"/>
                </a:cubicBezTo>
                <a:cubicBezTo>
                  <a:pt x="474295" y="3050438"/>
                  <a:pt x="222001" y="3045881"/>
                  <a:pt x="0" y="3046988"/>
                </a:cubicBezTo>
                <a:cubicBezTo>
                  <a:pt x="-36990" y="2938419"/>
                  <a:pt x="12363" y="2693776"/>
                  <a:pt x="0" y="2600096"/>
                </a:cubicBezTo>
                <a:cubicBezTo>
                  <a:pt x="-12363" y="2506416"/>
                  <a:pt x="36554" y="2289123"/>
                  <a:pt x="0" y="2183675"/>
                </a:cubicBezTo>
                <a:cubicBezTo>
                  <a:pt x="-36554" y="2078227"/>
                  <a:pt x="27962" y="1790046"/>
                  <a:pt x="0" y="1614904"/>
                </a:cubicBezTo>
                <a:cubicBezTo>
                  <a:pt x="-27962" y="1439762"/>
                  <a:pt x="6312" y="1321082"/>
                  <a:pt x="0" y="1198482"/>
                </a:cubicBezTo>
                <a:cubicBezTo>
                  <a:pt x="-6312" y="1075882"/>
                  <a:pt x="39729" y="878901"/>
                  <a:pt x="0" y="629711"/>
                </a:cubicBezTo>
                <a:cubicBezTo>
                  <a:pt x="-39729" y="380521"/>
                  <a:pt x="46401" y="31324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8041574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  เห็นชอบในหลักการ (ร่าง) ระเบียบคณะกรรมการหลักประกันสุขภาพแห่งชาติเรื่อง วิธีปฏิบัติเกี่ยวกับการตรวจสอบเอกสารหลักฐานการเรียกเก็บค่าใช้จ่ายเพื่อบริการสาธารณสุขและการดำเนินการกรณีตรวจสอบพบความไม่ถูกต้องในการเรียกเก็บค่าใช้จ่ายเพื่อบริการสาธารณสุข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พ.ศ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...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185FE1-CE3A-4636-8066-BDDD53DF50A8}"/>
              </a:ext>
            </a:extLst>
          </p:cNvPr>
          <p:cNvSpPr txBox="1"/>
          <p:nvPr/>
        </p:nvSpPr>
        <p:spPr>
          <a:xfrm>
            <a:off x="7897833" y="2882928"/>
            <a:ext cx="1688960" cy="523220"/>
          </a:xfrm>
          <a:custGeom>
            <a:avLst/>
            <a:gdLst>
              <a:gd name="connsiteX0" fmla="*/ 0 w 1688960"/>
              <a:gd name="connsiteY0" fmla="*/ 0 h 523220"/>
              <a:gd name="connsiteX1" fmla="*/ 579876 w 1688960"/>
              <a:gd name="connsiteY1" fmla="*/ 0 h 523220"/>
              <a:gd name="connsiteX2" fmla="*/ 1109084 w 1688960"/>
              <a:gd name="connsiteY2" fmla="*/ 0 h 523220"/>
              <a:gd name="connsiteX3" fmla="*/ 1688960 w 1688960"/>
              <a:gd name="connsiteY3" fmla="*/ 0 h 523220"/>
              <a:gd name="connsiteX4" fmla="*/ 1688960 w 1688960"/>
              <a:gd name="connsiteY4" fmla="*/ 523220 h 523220"/>
              <a:gd name="connsiteX5" fmla="*/ 1109084 w 1688960"/>
              <a:gd name="connsiteY5" fmla="*/ 523220 h 523220"/>
              <a:gd name="connsiteX6" fmla="*/ 529207 w 1688960"/>
              <a:gd name="connsiteY6" fmla="*/ 523220 h 523220"/>
              <a:gd name="connsiteX7" fmla="*/ 0 w 1688960"/>
              <a:gd name="connsiteY7" fmla="*/ 523220 h 523220"/>
              <a:gd name="connsiteX8" fmla="*/ 0 w 1688960"/>
              <a:gd name="connsiteY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8960" h="523220" fill="none" extrusionOk="0">
                <a:moveTo>
                  <a:pt x="0" y="0"/>
                </a:moveTo>
                <a:cubicBezTo>
                  <a:pt x="230724" y="-57387"/>
                  <a:pt x="449373" y="53086"/>
                  <a:pt x="579876" y="0"/>
                </a:cubicBezTo>
                <a:cubicBezTo>
                  <a:pt x="710379" y="-53086"/>
                  <a:pt x="887061" y="7956"/>
                  <a:pt x="1109084" y="0"/>
                </a:cubicBezTo>
                <a:cubicBezTo>
                  <a:pt x="1331107" y="-7956"/>
                  <a:pt x="1410220" y="59693"/>
                  <a:pt x="1688960" y="0"/>
                </a:cubicBezTo>
                <a:cubicBezTo>
                  <a:pt x="1730742" y="146563"/>
                  <a:pt x="1640484" y="278443"/>
                  <a:pt x="1688960" y="523220"/>
                </a:cubicBezTo>
                <a:cubicBezTo>
                  <a:pt x="1566879" y="580498"/>
                  <a:pt x="1374065" y="461742"/>
                  <a:pt x="1109084" y="523220"/>
                </a:cubicBezTo>
                <a:cubicBezTo>
                  <a:pt x="844103" y="584698"/>
                  <a:pt x="809424" y="510483"/>
                  <a:pt x="529207" y="523220"/>
                </a:cubicBezTo>
                <a:cubicBezTo>
                  <a:pt x="248990" y="535957"/>
                  <a:pt x="171767" y="513770"/>
                  <a:pt x="0" y="523220"/>
                </a:cubicBezTo>
                <a:cubicBezTo>
                  <a:pt x="-5890" y="302586"/>
                  <a:pt x="25336" y="251800"/>
                  <a:pt x="0" y="0"/>
                </a:cubicBezTo>
                <a:close/>
              </a:path>
              <a:path w="1688960" h="523220" stroke="0" extrusionOk="0">
                <a:moveTo>
                  <a:pt x="0" y="0"/>
                </a:moveTo>
                <a:cubicBezTo>
                  <a:pt x="178418" y="-2397"/>
                  <a:pt x="363206" y="38708"/>
                  <a:pt x="546097" y="0"/>
                </a:cubicBezTo>
                <a:cubicBezTo>
                  <a:pt x="728988" y="-38708"/>
                  <a:pt x="851937" y="22694"/>
                  <a:pt x="1125973" y="0"/>
                </a:cubicBezTo>
                <a:cubicBezTo>
                  <a:pt x="1400009" y="-22694"/>
                  <a:pt x="1538016" y="29041"/>
                  <a:pt x="1688960" y="0"/>
                </a:cubicBezTo>
                <a:cubicBezTo>
                  <a:pt x="1739818" y="194010"/>
                  <a:pt x="1674846" y="361989"/>
                  <a:pt x="1688960" y="523220"/>
                </a:cubicBezTo>
                <a:cubicBezTo>
                  <a:pt x="1439100" y="547383"/>
                  <a:pt x="1392409" y="498832"/>
                  <a:pt x="1159753" y="523220"/>
                </a:cubicBezTo>
                <a:cubicBezTo>
                  <a:pt x="927097" y="547608"/>
                  <a:pt x="770518" y="462254"/>
                  <a:pt x="596766" y="523220"/>
                </a:cubicBezTo>
                <a:cubicBezTo>
                  <a:pt x="423014" y="584186"/>
                  <a:pt x="254057" y="499323"/>
                  <a:pt x="0" y="523220"/>
                </a:cubicBezTo>
                <a:cubicBezTo>
                  <a:pt x="-13267" y="273676"/>
                  <a:pt x="24968" y="109550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569383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มติที่ประชุม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D5AC34-4ED1-4DDF-80FF-2E0FD857C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410" y="2193805"/>
            <a:ext cx="1260335" cy="107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40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1840">
              <a:defRPr/>
            </a:pPr>
            <a:fld id="{3B6920CD-FA56-4470-B553-CC6836EDD51D}" type="slidenum">
              <a:rPr lang="en-US" sz="1369"/>
              <a:pPr defTabSz="911840">
                <a:defRPr/>
              </a:pPr>
              <a:t>7</a:t>
            </a:fld>
            <a:endParaRPr lang="en-US" sz="1369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3FAF31-E75D-4068-9603-6084411EC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320" y="2084731"/>
            <a:ext cx="6264956" cy="4760018"/>
          </a:xfrm>
          <a:ln>
            <a:solidFill>
              <a:srgbClr val="00CC66"/>
            </a:solidFill>
          </a:ln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200" b="1" dirty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โดยมีประเด็นสำคัญดังนี้</a:t>
            </a:r>
          </a:p>
          <a:p>
            <a:pPr algn="thaiDist">
              <a:buFont typeface="+mj-lt"/>
              <a:buAutoNum type="arabicPeriod"/>
            </a:pP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ให้สำนักงานตรวจสอบเอกสารหลักฐานการเรียกเก็บค่าใช้จ่ายเพื่อบริการสาธารณสุข ตามหลักเกณฑ์ วิธีการ และเงื่อนไขเกี่ยวกับการจ่ายค่าใช้จ่ายเพื่อบริการสาธารณสุขตามที่คณะกรรมการกำหนด </a:t>
            </a:r>
          </a:p>
          <a:p>
            <a:pPr algn="thaiDist">
              <a:buFont typeface="+mj-lt"/>
              <a:buAutoNum type="arabicPeriod"/>
            </a:pPr>
            <a:r>
              <a:rPr lang="th-TH" sz="22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เมื่อสำนักงานตรวจสอบเอกสารหลักฐานการเรียกเก็บค่าใช้จ่ายเพื่อบริการสาธารณสุข กรณีที่ต้องขออนุมัติก่อนการให้บริการ และหรือการตรวจสอบข้อมูลก่อนการจ่ายค่าใช้จ่ายเพื่อบริการสาธารณสุข (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Pre-audit)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แล้วเสร็จ </a:t>
            </a:r>
            <a:r>
              <a:rPr lang="th-TH" sz="2200" b="1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สำนักงานจะจ่ายค่าใช้จ่ายเพื่อบริการสาธารณสุข ตามหลักเกณฑ์ วิธีการ และเงื่อนไขเกี่ยวกับการจ่ายค่าใช้จ่ายที่คณะกรรมการกำหนด ตามผลการตรวจสอบ</a:t>
            </a:r>
          </a:p>
          <a:p>
            <a:pPr algn="thaiDist">
              <a:buFont typeface="+mj-lt"/>
              <a:buAutoNum type="arabicPeriod"/>
            </a:pP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สำหรับกรณีการให้บริการสาธารณสุข ที่ต้องขออนุมัติก่อนการให้บริการสาธารณสุข ตามหลักเกณฑ์ วิธีการและเงื่อนไขเกี่ยวกับการจ่ายค่าใช้จ่ายตามที่คณะกรรมการกำหนด ให้หน่วยบริการ ส่งเอกสารหลักฐาน มาให้สำนักงานตรวจสอบก่อนการให้บริการสาธารณสุขด้วย </a:t>
            </a:r>
            <a:endParaRPr lang="th-TH" sz="22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buFont typeface="+mj-lt"/>
              <a:buAutoNum type="arabicPeriod"/>
            </a:pPr>
            <a:endParaRPr lang="en-US" sz="2200" b="1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 algn="thaiDist">
              <a:buFont typeface="+mj-lt"/>
              <a:buAutoNum type="arabicParenR"/>
            </a:pPr>
            <a:endParaRPr lang="en-US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FCEAB-48BF-4CEF-A5B4-ABC67E3CE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20" y="1322457"/>
            <a:ext cx="5469619" cy="789570"/>
          </a:xfrm>
          <a:solidFill>
            <a:srgbClr val="CCFF99"/>
          </a:solidFill>
        </p:spPr>
        <p:txBody>
          <a:bodyPr>
            <a:normAutofit/>
          </a:bodyPr>
          <a:lstStyle/>
          <a:p>
            <a:pPr algn="l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วิธีปฏิบัติเกี่ยวกับการตรวจสอบเอกสารหลักฐานการเรียกเก็บค่าใช้จ่ายเพื่อบริการสาธารณสุขของหน่วยบริการ</a:t>
            </a:r>
            <a:endParaRPr lang="th-TH" sz="2400" b="1" dirty="0">
              <a:latin typeface="TH SarabunPSK" panose="020B0500040200020003" pitchFamily="34" charset="-34"/>
              <a:ea typeface="Source Sans Pro Light" panose="020B0403030403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A1ECF4-6A82-4224-ABE8-9F7476BF20FD}"/>
              </a:ext>
            </a:extLst>
          </p:cNvPr>
          <p:cNvSpPr txBox="1"/>
          <p:nvPr/>
        </p:nvSpPr>
        <p:spPr>
          <a:xfrm>
            <a:off x="0" y="13251"/>
            <a:ext cx="12191999" cy="584775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เรื่องจากวาระ</a:t>
            </a:r>
            <a:r>
              <a:rPr lang="en-US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เพื่อพิจารณา</a:t>
            </a:r>
          </a:p>
        </p:txBody>
      </p:sp>
      <p:sp>
        <p:nvSpPr>
          <p:cNvPr id="9" name="Heptagon 8">
            <a:extLst>
              <a:ext uri="{FF2B5EF4-FFF2-40B4-BE49-F238E27FC236}">
                <a16:creationId xmlns:a16="http://schemas.microsoft.com/office/drawing/2014/main" id="{39D177BB-70D6-4739-8861-B27C72AD622E}"/>
              </a:ext>
            </a:extLst>
          </p:cNvPr>
          <p:cNvSpPr/>
          <p:nvPr/>
        </p:nvSpPr>
        <p:spPr>
          <a:xfrm>
            <a:off x="1314735" y="578623"/>
            <a:ext cx="762862" cy="560317"/>
          </a:xfrm>
          <a:prstGeom prst="heptagon">
            <a:avLst/>
          </a:prstGeom>
          <a:solidFill>
            <a:srgbClr val="3399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13F57B-95DD-4E7A-8429-F7D9BA7A2AE9}"/>
              </a:ext>
            </a:extLst>
          </p:cNvPr>
          <p:cNvSpPr txBox="1"/>
          <p:nvPr/>
        </p:nvSpPr>
        <p:spPr>
          <a:xfrm>
            <a:off x="2159483" y="571151"/>
            <a:ext cx="8932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00CC"/>
                </a:solidFill>
                <a:effectLst/>
                <a:ea typeface="Times New Roman" panose="02020603050405020304" pitchFamily="18" charset="0"/>
                <a:cs typeface="TH SarabunIT๙" panose="020B0500040200020003" pitchFamily="34" charset="-34"/>
              </a:rPr>
              <a:t>(ร่าง) ระเบียบคณะกรรมการหลักประกันสุขภาพแห่งชาติ เรื่อง วิธีปฏิบัติเกี่ยวกับการตรวจสอบเอกสารหลักฐานการเรียกเก็บค่าใช้จ่ายเพื่อบริการสาธารณสุขและการดำเนินการ</a:t>
            </a:r>
            <a:r>
              <a:rPr lang="th-TH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H SarabunIT๙" panose="020B0500040200020003" pitchFamily="34" charset="-34"/>
              </a:rPr>
              <a:t>กรณีตรวจสอบพบความไม่ถูกต้องในการเรียกเก็บค่าใช้จ่ายเพื่อบริการสาธารณสุข พ.ศ. ....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067C6AA-8AB9-490A-ADD2-E4D848559CC7}"/>
              </a:ext>
            </a:extLst>
          </p:cNvPr>
          <p:cNvSpPr txBox="1">
            <a:spLocks/>
          </p:cNvSpPr>
          <p:nvPr/>
        </p:nvSpPr>
        <p:spPr>
          <a:xfrm>
            <a:off x="7113482" y="1539560"/>
            <a:ext cx="4784824" cy="7895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หมวดที่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การดำเนินการกรณีตรวจสอบเอกสารหลักฐานพบความไม่ถูกต้อง ในการเรียกเก็บค่าใช้จ่ายเพื่อบริการสาธารณสุขของหน่วยบริการ</a:t>
            </a:r>
            <a:endParaRPr lang="th-TH" sz="2400" b="1" dirty="0">
              <a:latin typeface="TH SarabunPSK" panose="020B0500040200020003" pitchFamily="34" charset="-34"/>
              <a:ea typeface="Source Sans Pro Light" panose="020B0403030403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33CC387-FA0F-471B-B081-7F57A1474215}"/>
              </a:ext>
            </a:extLst>
          </p:cNvPr>
          <p:cNvSpPr txBox="1">
            <a:spLocks/>
          </p:cNvSpPr>
          <p:nvPr/>
        </p:nvSpPr>
        <p:spPr>
          <a:xfrm>
            <a:off x="7113482" y="2339108"/>
            <a:ext cx="4931015" cy="425690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-TH" sz="2000" b="1" dirty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โดยมีประเด็นสำคัญดังนี้</a:t>
            </a:r>
          </a:p>
          <a:p>
            <a:pPr marL="457200" algn="thaiDist">
              <a:spcBef>
                <a:spcPts val="0"/>
              </a:spcBef>
              <a:buFont typeface="+mj-lt"/>
              <a:buAutoNum type="arabicPeriod"/>
            </a:pPr>
            <a:r>
              <a:rPr lang="th-TH" sz="2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เมื่อสำนักงานตรวจสอบเอกสารหลักฐานพบความไม่ถูกต้องในการเรียกเก็บค่าใช้จ่ายฯ รวมทั้ง</a:t>
            </a:r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กรณีสนับสนุนเป็นยา เวชภัณฑ์ อุปกรณ์ ฯ </a:t>
            </a:r>
            <a:r>
              <a:rPr lang="th-TH" sz="2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ไม่เป็นไปตามหลักเกณฑ์ วิธีการและเงื่อนไขตามที่คณะกรรมการกำหนด หรือการเบิกค่าใช้จ่ายเพื่อบริการสาธารณสุขในกรณีต่าง ๆ โดยไม่พบหลักฐานการให้บริการ หรือกระทำการอื่นใดอันเป็นเหตุให้สำนักงานต้องจ่ายค่าใช้จ่ายแก่หน่วยบริการมากเกินควรแก่กรณี 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ให้สำนักงานดำเนินการเรียกเงินคืน ระงับ ชะลอ หรือหักค่าใช้จ่ายที่หน่วยบริการมีสิทธิได้รับ และรายงานต่อคณะกรรมการควบคุมคุณภาพและมาตรฐานเพื่อแต่งตั้งคณะกรรมการสอบสวนพิจารณาต่อไป</a:t>
            </a:r>
            <a:endParaRPr lang="en-US" sz="2000" b="1" dirty="0">
              <a:solidFill>
                <a:srgbClr val="0000CC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indent="0" algn="thaiDist">
              <a:spcBef>
                <a:spcPts val="0"/>
              </a:spcBef>
              <a:buNone/>
            </a:pPr>
            <a:endParaRPr lang="en-US" sz="1200" b="1" dirty="0">
              <a:solidFill>
                <a:srgbClr val="0000CC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indent="0" algn="thaiDist">
              <a:spcBef>
                <a:spcPts val="0"/>
              </a:spcBef>
              <a:buNone/>
            </a:pPr>
            <a:r>
              <a:rPr lang="en-US" sz="2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2. </a:t>
            </a:r>
            <a:r>
              <a:rPr lang="th-TH" sz="2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ในกรณีที่หน่วยบริการได้ทำสัญญาหรือข้อตกลงให้บริการฯให้</a:t>
            </a:r>
            <a:endParaRPr lang="en-US" sz="20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indent="0" algn="thaiDist">
              <a:spcBef>
                <a:spcPts val="0"/>
              </a:spcBef>
              <a:buNone/>
            </a:pPr>
            <a:r>
              <a:rPr lang="en-US" sz="2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</a:t>
            </a:r>
            <a:r>
              <a:rPr lang="th-TH" sz="2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สำนักงาน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ดำเนินการเพิ่มเติมในส่วนที่เกี่ยวข้อง เพื่อให้เป็นไป</a:t>
            </a:r>
            <a:endParaRPr lang="en-US" sz="2000" b="1" dirty="0">
              <a:solidFill>
                <a:srgbClr val="0000CC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indent="0" algn="thaiDist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00CC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ตามข้อกำหนดในสัญญาหรือข้อตกลงให้บริการสาธารณสุข</a:t>
            </a:r>
            <a:endParaRPr lang="en-US" sz="2000" b="1" dirty="0">
              <a:solidFill>
                <a:srgbClr val="0000CC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indent="0" algn="thaiDist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00CC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ดังกล่าวด้วย </a:t>
            </a:r>
            <a:endParaRPr lang="en-US" sz="2000" b="1" dirty="0">
              <a:solidFill>
                <a:srgbClr val="0000CC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1230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4A02FE-1A6D-4C83-A71C-54CEF0E5FD78}"/>
              </a:ext>
            </a:extLst>
          </p:cNvPr>
          <p:cNvSpPr txBox="1"/>
          <p:nvPr/>
        </p:nvSpPr>
        <p:spPr>
          <a:xfrm>
            <a:off x="0" y="13251"/>
            <a:ext cx="12191999" cy="584775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เรื่องจากวาระ</a:t>
            </a:r>
            <a:r>
              <a:rPr lang="en-US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เพื่อพิจารณา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DAD81FA0-25B4-420B-80C6-66FE681BD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809" y="13251"/>
            <a:ext cx="1260335" cy="584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0C496F-DB2A-49CA-ADB4-210D53277802}"/>
              </a:ext>
            </a:extLst>
          </p:cNvPr>
          <p:cNvSpPr txBox="1"/>
          <p:nvPr/>
        </p:nvSpPr>
        <p:spPr>
          <a:xfrm>
            <a:off x="2681920" y="786416"/>
            <a:ext cx="81408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(ร่าง) ข้อบังคับคณะกรรมการหลักประกันสุขภาพแห่งชาติ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 </a:t>
            </a:r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เรื่อง </a:t>
            </a:r>
            <a:r>
              <a:rPr lang="th-TH" sz="2800" b="1" dirty="0">
                <a:solidFill>
                  <a:srgbClr val="0000CC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หลักเกณฑ์เกี่ยวกับการลงโทษปรับทางปกครอง</a:t>
            </a:r>
            <a:r>
              <a:rPr lang="en-US" sz="2800" b="1" dirty="0">
                <a:solidFill>
                  <a:srgbClr val="0000CC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 </a:t>
            </a:r>
            <a:r>
              <a:rPr lang="th-TH" sz="2800" b="1" dirty="0">
                <a:solidFill>
                  <a:srgbClr val="0000CC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และการเพิกถอนการขึ้นทะเบียนหน่วยบริการ พ.ศ. ....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6" name="Heptagon 5">
            <a:extLst>
              <a:ext uri="{FF2B5EF4-FFF2-40B4-BE49-F238E27FC236}">
                <a16:creationId xmlns:a16="http://schemas.microsoft.com/office/drawing/2014/main" id="{F1C91848-A189-428F-B016-EB9490CAC7B6}"/>
              </a:ext>
            </a:extLst>
          </p:cNvPr>
          <p:cNvSpPr/>
          <p:nvPr/>
        </p:nvSpPr>
        <p:spPr>
          <a:xfrm>
            <a:off x="1724168" y="983312"/>
            <a:ext cx="762862" cy="560317"/>
          </a:xfrm>
          <a:prstGeom prst="heptagon">
            <a:avLst/>
          </a:prstGeom>
          <a:solidFill>
            <a:srgbClr val="3399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159095-7424-4F5D-8273-63FF5AA22C96}"/>
              </a:ext>
            </a:extLst>
          </p:cNvPr>
          <p:cNvSpPr txBox="1"/>
          <p:nvPr/>
        </p:nvSpPr>
        <p:spPr>
          <a:xfrm>
            <a:off x="1146844" y="2872531"/>
            <a:ext cx="4922292" cy="3785652"/>
          </a:xfrm>
          <a:custGeom>
            <a:avLst/>
            <a:gdLst>
              <a:gd name="connsiteX0" fmla="*/ 0 w 4922292"/>
              <a:gd name="connsiteY0" fmla="*/ 0 h 3785652"/>
              <a:gd name="connsiteX1" fmla="*/ 448475 w 4922292"/>
              <a:gd name="connsiteY1" fmla="*/ 0 h 3785652"/>
              <a:gd name="connsiteX2" fmla="*/ 946174 w 4922292"/>
              <a:gd name="connsiteY2" fmla="*/ 0 h 3785652"/>
              <a:gd name="connsiteX3" fmla="*/ 1542318 w 4922292"/>
              <a:gd name="connsiteY3" fmla="*/ 0 h 3785652"/>
              <a:gd name="connsiteX4" fmla="*/ 2187685 w 4922292"/>
              <a:gd name="connsiteY4" fmla="*/ 0 h 3785652"/>
              <a:gd name="connsiteX5" fmla="*/ 2586938 w 4922292"/>
              <a:gd name="connsiteY5" fmla="*/ 0 h 3785652"/>
              <a:gd name="connsiteX6" fmla="*/ 3084636 w 4922292"/>
              <a:gd name="connsiteY6" fmla="*/ 0 h 3785652"/>
              <a:gd name="connsiteX7" fmla="*/ 3533112 w 4922292"/>
              <a:gd name="connsiteY7" fmla="*/ 0 h 3785652"/>
              <a:gd name="connsiteX8" fmla="*/ 3981587 w 4922292"/>
              <a:gd name="connsiteY8" fmla="*/ 0 h 3785652"/>
              <a:gd name="connsiteX9" fmla="*/ 4922292 w 4922292"/>
              <a:gd name="connsiteY9" fmla="*/ 0 h 3785652"/>
              <a:gd name="connsiteX10" fmla="*/ 4922292 w 4922292"/>
              <a:gd name="connsiteY10" fmla="*/ 616520 h 3785652"/>
              <a:gd name="connsiteX11" fmla="*/ 4922292 w 4922292"/>
              <a:gd name="connsiteY11" fmla="*/ 1081615 h 3785652"/>
              <a:gd name="connsiteX12" fmla="*/ 4922292 w 4922292"/>
              <a:gd name="connsiteY12" fmla="*/ 1584566 h 3785652"/>
              <a:gd name="connsiteX13" fmla="*/ 4922292 w 4922292"/>
              <a:gd name="connsiteY13" fmla="*/ 2011804 h 3785652"/>
              <a:gd name="connsiteX14" fmla="*/ 4922292 w 4922292"/>
              <a:gd name="connsiteY14" fmla="*/ 2590468 h 3785652"/>
              <a:gd name="connsiteX15" fmla="*/ 4922292 w 4922292"/>
              <a:gd name="connsiteY15" fmla="*/ 3131275 h 3785652"/>
              <a:gd name="connsiteX16" fmla="*/ 4922292 w 4922292"/>
              <a:gd name="connsiteY16" fmla="*/ 3785652 h 3785652"/>
              <a:gd name="connsiteX17" fmla="*/ 4523039 w 4922292"/>
              <a:gd name="connsiteY17" fmla="*/ 3785652 h 3785652"/>
              <a:gd name="connsiteX18" fmla="*/ 3976118 w 4922292"/>
              <a:gd name="connsiteY18" fmla="*/ 3785652 h 3785652"/>
              <a:gd name="connsiteX19" fmla="*/ 3478420 w 4922292"/>
              <a:gd name="connsiteY19" fmla="*/ 3785652 h 3785652"/>
              <a:gd name="connsiteX20" fmla="*/ 2931498 w 4922292"/>
              <a:gd name="connsiteY20" fmla="*/ 3785652 h 3785652"/>
              <a:gd name="connsiteX21" fmla="*/ 2433800 w 4922292"/>
              <a:gd name="connsiteY21" fmla="*/ 3785652 h 3785652"/>
              <a:gd name="connsiteX22" fmla="*/ 1886879 w 4922292"/>
              <a:gd name="connsiteY22" fmla="*/ 3785652 h 3785652"/>
              <a:gd name="connsiteX23" fmla="*/ 1438403 w 4922292"/>
              <a:gd name="connsiteY23" fmla="*/ 3785652 h 3785652"/>
              <a:gd name="connsiteX24" fmla="*/ 940705 w 4922292"/>
              <a:gd name="connsiteY24" fmla="*/ 3785652 h 3785652"/>
              <a:gd name="connsiteX25" fmla="*/ 0 w 4922292"/>
              <a:gd name="connsiteY25" fmla="*/ 3785652 h 3785652"/>
              <a:gd name="connsiteX26" fmla="*/ 0 w 4922292"/>
              <a:gd name="connsiteY26" fmla="*/ 3206988 h 3785652"/>
              <a:gd name="connsiteX27" fmla="*/ 0 w 4922292"/>
              <a:gd name="connsiteY27" fmla="*/ 2704037 h 3785652"/>
              <a:gd name="connsiteX28" fmla="*/ 0 w 4922292"/>
              <a:gd name="connsiteY28" fmla="*/ 2238943 h 3785652"/>
              <a:gd name="connsiteX29" fmla="*/ 0 w 4922292"/>
              <a:gd name="connsiteY29" fmla="*/ 1660279 h 3785652"/>
              <a:gd name="connsiteX30" fmla="*/ 0 w 4922292"/>
              <a:gd name="connsiteY30" fmla="*/ 1081615 h 3785652"/>
              <a:gd name="connsiteX31" fmla="*/ 0 w 4922292"/>
              <a:gd name="connsiteY31" fmla="*/ 502951 h 3785652"/>
              <a:gd name="connsiteX32" fmla="*/ 0 w 4922292"/>
              <a:gd name="connsiteY32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922292" h="3785652" extrusionOk="0">
                <a:moveTo>
                  <a:pt x="0" y="0"/>
                </a:moveTo>
                <a:cubicBezTo>
                  <a:pt x="96483" y="-15036"/>
                  <a:pt x="334880" y="35194"/>
                  <a:pt x="448475" y="0"/>
                </a:cubicBezTo>
                <a:cubicBezTo>
                  <a:pt x="562071" y="-35194"/>
                  <a:pt x="735634" y="51161"/>
                  <a:pt x="946174" y="0"/>
                </a:cubicBezTo>
                <a:cubicBezTo>
                  <a:pt x="1156714" y="-51161"/>
                  <a:pt x="1332469" y="29329"/>
                  <a:pt x="1542318" y="0"/>
                </a:cubicBezTo>
                <a:cubicBezTo>
                  <a:pt x="1752167" y="-29329"/>
                  <a:pt x="1878551" y="5405"/>
                  <a:pt x="2187685" y="0"/>
                </a:cubicBezTo>
                <a:cubicBezTo>
                  <a:pt x="2496819" y="-5405"/>
                  <a:pt x="2428626" y="43462"/>
                  <a:pt x="2586938" y="0"/>
                </a:cubicBezTo>
                <a:cubicBezTo>
                  <a:pt x="2745250" y="-43462"/>
                  <a:pt x="2901352" y="28914"/>
                  <a:pt x="3084636" y="0"/>
                </a:cubicBezTo>
                <a:cubicBezTo>
                  <a:pt x="3267920" y="-28914"/>
                  <a:pt x="3359069" y="23548"/>
                  <a:pt x="3533112" y="0"/>
                </a:cubicBezTo>
                <a:cubicBezTo>
                  <a:pt x="3707155" y="-23548"/>
                  <a:pt x="3844935" y="51697"/>
                  <a:pt x="3981587" y="0"/>
                </a:cubicBezTo>
                <a:cubicBezTo>
                  <a:pt x="4118239" y="-51697"/>
                  <a:pt x="4655549" y="80829"/>
                  <a:pt x="4922292" y="0"/>
                </a:cubicBezTo>
                <a:cubicBezTo>
                  <a:pt x="4933544" y="302748"/>
                  <a:pt x="4916068" y="314697"/>
                  <a:pt x="4922292" y="616520"/>
                </a:cubicBezTo>
                <a:cubicBezTo>
                  <a:pt x="4928516" y="918343"/>
                  <a:pt x="4886117" y="873063"/>
                  <a:pt x="4922292" y="1081615"/>
                </a:cubicBezTo>
                <a:cubicBezTo>
                  <a:pt x="4958467" y="1290167"/>
                  <a:pt x="4908055" y="1427572"/>
                  <a:pt x="4922292" y="1584566"/>
                </a:cubicBezTo>
                <a:cubicBezTo>
                  <a:pt x="4936529" y="1741560"/>
                  <a:pt x="4919875" y="1813107"/>
                  <a:pt x="4922292" y="2011804"/>
                </a:cubicBezTo>
                <a:cubicBezTo>
                  <a:pt x="4924709" y="2210501"/>
                  <a:pt x="4870288" y="2342107"/>
                  <a:pt x="4922292" y="2590468"/>
                </a:cubicBezTo>
                <a:cubicBezTo>
                  <a:pt x="4974296" y="2838829"/>
                  <a:pt x="4881616" y="2916809"/>
                  <a:pt x="4922292" y="3131275"/>
                </a:cubicBezTo>
                <a:cubicBezTo>
                  <a:pt x="4962968" y="3345741"/>
                  <a:pt x="4865628" y="3521344"/>
                  <a:pt x="4922292" y="3785652"/>
                </a:cubicBezTo>
                <a:cubicBezTo>
                  <a:pt x="4747736" y="3790393"/>
                  <a:pt x="4661800" y="3758553"/>
                  <a:pt x="4523039" y="3785652"/>
                </a:cubicBezTo>
                <a:cubicBezTo>
                  <a:pt x="4384278" y="3812751"/>
                  <a:pt x="4153823" y="3748140"/>
                  <a:pt x="3976118" y="3785652"/>
                </a:cubicBezTo>
                <a:cubicBezTo>
                  <a:pt x="3798413" y="3823164"/>
                  <a:pt x="3650703" y="3756970"/>
                  <a:pt x="3478420" y="3785652"/>
                </a:cubicBezTo>
                <a:cubicBezTo>
                  <a:pt x="3306137" y="3814334"/>
                  <a:pt x="3103906" y="3774875"/>
                  <a:pt x="2931498" y="3785652"/>
                </a:cubicBezTo>
                <a:cubicBezTo>
                  <a:pt x="2759090" y="3796429"/>
                  <a:pt x="2610030" y="3729236"/>
                  <a:pt x="2433800" y="3785652"/>
                </a:cubicBezTo>
                <a:cubicBezTo>
                  <a:pt x="2257570" y="3842068"/>
                  <a:pt x="1998486" y="3773924"/>
                  <a:pt x="1886879" y="3785652"/>
                </a:cubicBezTo>
                <a:cubicBezTo>
                  <a:pt x="1775272" y="3797380"/>
                  <a:pt x="1580906" y="3757490"/>
                  <a:pt x="1438403" y="3785652"/>
                </a:cubicBezTo>
                <a:cubicBezTo>
                  <a:pt x="1295900" y="3813814"/>
                  <a:pt x="1101847" y="3782992"/>
                  <a:pt x="940705" y="3785652"/>
                </a:cubicBezTo>
                <a:cubicBezTo>
                  <a:pt x="779563" y="3788312"/>
                  <a:pt x="261305" y="3738641"/>
                  <a:pt x="0" y="3785652"/>
                </a:cubicBezTo>
                <a:cubicBezTo>
                  <a:pt x="-35323" y="3595457"/>
                  <a:pt x="15648" y="3405646"/>
                  <a:pt x="0" y="3206988"/>
                </a:cubicBezTo>
                <a:cubicBezTo>
                  <a:pt x="-15648" y="3008330"/>
                  <a:pt x="36006" y="2873809"/>
                  <a:pt x="0" y="2704037"/>
                </a:cubicBezTo>
                <a:cubicBezTo>
                  <a:pt x="-36006" y="2534265"/>
                  <a:pt x="52018" y="2385184"/>
                  <a:pt x="0" y="2238943"/>
                </a:cubicBezTo>
                <a:cubicBezTo>
                  <a:pt x="-52018" y="2092702"/>
                  <a:pt x="2163" y="1870767"/>
                  <a:pt x="0" y="1660279"/>
                </a:cubicBezTo>
                <a:cubicBezTo>
                  <a:pt x="-2163" y="1449791"/>
                  <a:pt x="23444" y="1280146"/>
                  <a:pt x="0" y="1081615"/>
                </a:cubicBezTo>
                <a:cubicBezTo>
                  <a:pt x="-23444" y="883084"/>
                  <a:pt x="68960" y="645208"/>
                  <a:pt x="0" y="502951"/>
                </a:cubicBezTo>
                <a:cubicBezTo>
                  <a:pt x="-68960" y="360694"/>
                  <a:pt x="5841" y="194590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7180662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สืบเนื่องจากคณะกรรมการหลักประกันสุขภาพแห่งชาติ ในการประชุมครั้งที่ </a:t>
            </a:r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13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/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2563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เมื่อวันที่ </a:t>
            </a:r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9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ธันวาคม </a:t>
            </a:r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2563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มีมติเห็นชอบเกี่ยวกับการดำเนินการตามมาตรการในการดำเนินงาน กรณีหน่วยบริการเรียกเก็บค่าใช้จ่ายเพื่อบริการสาธารณสุขเป็นเท็จ 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</a:p>
          <a:p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 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คณะอนุกรรมการด้านกฎหมายเสนอ และมอบให้คณะอนุกรรมการด้านกฎหมาย กำหนดหลักเกณฑ์เกี่ยวกับการลงโทษปรับทางปกครองและการเพิกถอนการขึ้นทะเบียน ตามมาตรา </a:t>
            </a:r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18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11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แห่ง พ.ร.บ. หลักประกันสุขภาพแห่งชาติ พ.ศ. </a:t>
            </a:r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2545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52DA26-B5E0-4FA9-B453-3601246C18C4}"/>
              </a:ext>
            </a:extLst>
          </p:cNvPr>
          <p:cNvSpPr txBox="1"/>
          <p:nvPr/>
        </p:nvSpPr>
        <p:spPr>
          <a:xfrm>
            <a:off x="1146844" y="2309884"/>
            <a:ext cx="1917510" cy="523220"/>
          </a:xfrm>
          <a:custGeom>
            <a:avLst/>
            <a:gdLst>
              <a:gd name="connsiteX0" fmla="*/ 0 w 1917510"/>
              <a:gd name="connsiteY0" fmla="*/ 0 h 523220"/>
              <a:gd name="connsiteX1" fmla="*/ 498553 w 1917510"/>
              <a:gd name="connsiteY1" fmla="*/ 0 h 523220"/>
              <a:gd name="connsiteX2" fmla="*/ 977930 w 1917510"/>
              <a:gd name="connsiteY2" fmla="*/ 0 h 523220"/>
              <a:gd name="connsiteX3" fmla="*/ 1476483 w 1917510"/>
              <a:gd name="connsiteY3" fmla="*/ 0 h 523220"/>
              <a:gd name="connsiteX4" fmla="*/ 1917510 w 1917510"/>
              <a:gd name="connsiteY4" fmla="*/ 0 h 523220"/>
              <a:gd name="connsiteX5" fmla="*/ 1917510 w 1917510"/>
              <a:gd name="connsiteY5" fmla="*/ 523220 h 523220"/>
              <a:gd name="connsiteX6" fmla="*/ 1457308 w 1917510"/>
              <a:gd name="connsiteY6" fmla="*/ 523220 h 523220"/>
              <a:gd name="connsiteX7" fmla="*/ 1016280 w 1917510"/>
              <a:gd name="connsiteY7" fmla="*/ 523220 h 523220"/>
              <a:gd name="connsiteX8" fmla="*/ 556078 w 1917510"/>
              <a:gd name="connsiteY8" fmla="*/ 523220 h 523220"/>
              <a:gd name="connsiteX9" fmla="*/ 0 w 1917510"/>
              <a:gd name="connsiteY9" fmla="*/ 523220 h 523220"/>
              <a:gd name="connsiteX10" fmla="*/ 0 w 1917510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7510" h="523220" fill="none" extrusionOk="0">
                <a:moveTo>
                  <a:pt x="0" y="0"/>
                </a:moveTo>
                <a:cubicBezTo>
                  <a:pt x="179062" y="-2631"/>
                  <a:pt x="264723" y="9993"/>
                  <a:pt x="498553" y="0"/>
                </a:cubicBezTo>
                <a:cubicBezTo>
                  <a:pt x="732383" y="-9993"/>
                  <a:pt x="768838" y="2955"/>
                  <a:pt x="977930" y="0"/>
                </a:cubicBezTo>
                <a:cubicBezTo>
                  <a:pt x="1187022" y="-2955"/>
                  <a:pt x="1301818" y="8958"/>
                  <a:pt x="1476483" y="0"/>
                </a:cubicBezTo>
                <a:cubicBezTo>
                  <a:pt x="1651148" y="-8958"/>
                  <a:pt x="1701129" y="14684"/>
                  <a:pt x="1917510" y="0"/>
                </a:cubicBezTo>
                <a:cubicBezTo>
                  <a:pt x="1970421" y="190216"/>
                  <a:pt x="1873361" y="290517"/>
                  <a:pt x="1917510" y="523220"/>
                </a:cubicBezTo>
                <a:cubicBezTo>
                  <a:pt x="1750392" y="560283"/>
                  <a:pt x="1665256" y="469788"/>
                  <a:pt x="1457308" y="523220"/>
                </a:cubicBezTo>
                <a:cubicBezTo>
                  <a:pt x="1249360" y="576652"/>
                  <a:pt x="1194875" y="487294"/>
                  <a:pt x="1016280" y="523220"/>
                </a:cubicBezTo>
                <a:cubicBezTo>
                  <a:pt x="837685" y="559146"/>
                  <a:pt x="783621" y="478954"/>
                  <a:pt x="556078" y="523220"/>
                </a:cubicBezTo>
                <a:cubicBezTo>
                  <a:pt x="328535" y="567486"/>
                  <a:pt x="246635" y="465944"/>
                  <a:pt x="0" y="523220"/>
                </a:cubicBezTo>
                <a:cubicBezTo>
                  <a:pt x="-28817" y="279842"/>
                  <a:pt x="53768" y="216805"/>
                  <a:pt x="0" y="0"/>
                </a:cubicBezTo>
                <a:close/>
              </a:path>
              <a:path w="1917510" h="523220" stroke="0" extrusionOk="0">
                <a:moveTo>
                  <a:pt x="0" y="0"/>
                </a:moveTo>
                <a:cubicBezTo>
                  <a:pt x="225805" y="-39037"/>
                  <a:pt x="296851" y="16584"/>
                  <a:pt x="460202" y="0"/>
                </a:cubicBezTo>
                <a:cubicBezTo>
                  <a:pt x="623553" y="-16584"/>
                  <a:pt x="775796" y="14610"/>
                  <a:pt x="939580" y="0"/>
                </a:cubicBezTo>
                <a:cubicBezTo>
                  <a:pt x="1103364" y="-14610"/>
                  <a:pt x="1211338" y="16632"/>
                  <a:pt x="1361432" y="0"/>
                </a:cubicBezTo>
                <a:cubicBezTo>
                  <a:pt x="1511526" y="-16632"/>
                  <a:pt x="1763132" y="14487"/>
                  <a:pt x="1917510" y="0"/>
                </a:cubicBezTo>
                <a:cubicBezTo>
                  <a:pt x="1925750" y="248206"/>
                  <a:pt x="1882364" y="271231"/>
                  <a:pt x="1917510" y="523220"/>
                </a:cubicBezTo>
                <a:cubicBezTo>
                  <a:pt x="1671414" y="535013"/>
                  <a:pt x="1625696" y="510937"/>
                  <a:pt x="1418957" y="523220"/>
                </a:cubicBezTo>
                <a:cubicBezTo>
                  <a:pt x="1212218" y="535503"/>
                  <a:pt x="1156232" y="502029"/>
                  <a:pt x="939580" y="523220"/>
                </a:cubicBezTo>
                <a:cubicBezTo>
                  <a:pt x="722928" y="544411"/>
                  <a:pt x="639121" y="473982"/>
                  <a:pt x="498553" y="523220"/>
                </a:cubicBezTo>
                <a:cubicBezTo>
                  <a:pt x="357985" y="572458"/>
                  <a:pt x="177748" y="498386"/>
                  <a:pt x="0" y="523220"/>
                </a:cubicBezTo>
                <a:cubicBezTo>
                  <a:pt x="-12418" y="300477"/>
                  <a:pt x="26640" y="242475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93236582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ความเป็นมา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7D3F90-CD3E-41B9-A5A2-341DD3071C80}"/>
              </a:ext>
            </a:extLst>
          </p:cNvPr>
          <p:cNvSpPr txBox="1"/>
          <p:nvPr/>
        </p:nvSpPr>
        <p:spPr>
          <a:xfrm>
            <a:off x="7554037" y="3770194"/>
            <a:ext cx="4210334" cy="1569660"/>
          </a:xfrm>
          <a:custGeom>
            <a:avLst/>
            <a:gdLst>
              <a:gd name="connsiteX0" fmla="*/ 0 w 4210334"/>
              <a:gd name="connsiteY0" fmla="*/ 0 h 1569660"/>
              <a:gd name="connsiteX1" fmla="*/ 4210334 w 4210334"/>
              <a:gd name="connsiteY1" fmla="*/ 0 h 1569660"/>
              <a:gd name="connsiteX2" fmla="*/ 4210334 w 4210334"/>
              <a:gd name="connsiteY2" fmla="*/ 1569660 h 1569660"/>
              <a:gd name="connsiteX3" fmla="*/ 0 w 4210334"/>
              <a:gd name="connsiteY3" fmla="*/ 1569660 h 1569660"/>
              <a:gd name="connsiteX4" fmla="*/ 0 w 4210334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34" h="1569660" extrusionOk="0">
                <a:moveTo>
                  <a:pt x="0" y="0"/>
                </a:moveTo>
                <a:cubicBezTo>
                  <a:pt x="1428455" y="-127313"/>
                  <a:pt x="2579521" y="155989"/>
                  <a:pt x="4210334" y="0"/>
                </a:cubicBezTo>
                <a:cubicBezTo>
                  <a:pt x="4336624" y="729321"/>
                  <a:pt x="4270219" y="1052473"/>
                  <a:pt x="4210334" y="1569660"/>
                </a:cubicBezTo>
                <a:cubicBezTo>
                  <a:pt x="2877532" y="1552357"/>
                  <a:pt x="1529710" y="1601072"/>
                  <a:pt x="0" y="1569660"/>
                </a:cubicBezTo>
                <a:cubicBezTo>
                  <a:pt x="102480" y="985980"/>
                  <a:pt x="63558" y="619472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2977583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R="0" lvl="0" algn="thaiDi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เห็นชอบ (ร่าง) ข้อบังคับคณะกรรมการ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 algn="thaiDi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หลักประกันสุขภาพแห่งชาติ เรื่อง หลักเกณฑ์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 algn="thaiDi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เกี่ยวกับการลงโทษปรับทางปกครองและการ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 algn="thaiDi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เพิกถอนการขึ้นทะเบียนหน่วยบริการ พ.ศ. .... 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80DC12-7304-4DB5-94AB-7ACCD70DDEB4}"/>
              </a:ext>
            </a:extLst>
          </p:cNvPr>
          <p:cNvSpPr txBox="1"/>
          <p:nvPr/>
        </p:nvSpPr>
        <p:spPr>
          <a:xfrm>
            <a:off x="7554037" y="3167390"/>
            <a:ext cx="1688960" cy="523220"/>
          </a:xfrm>
          <a:custGeom>
            <a:avLst/>
            <a:gdLst>
              <a:gd name="connsiteX0" fmla="*/ 0 w 1688960"/>
              <a:gd name="connsiteY0" fmla="*/ 0 h 523220"/>
              <a:gd name="connsiteX1" fmla="*/ 579876 w 1688960"/>
              <a:gd name="connsiteY1" fmla="*/ 0 h 523220"/>
              <a:gd name="connsiteX2" fmla="*/ 1109084 w 1688960"/>
              <a:gd name="connsiteY2" fmla="*/ 0 h 523220"/>
              <a:gd name="connsiteX3" fmla="*/ 1688960 w 1688960"/>
              <a:gd name="connsiteY3" fmla="*/ 0 h 523220"/>
              <a:gd name="connsiteX4" fmla="*/ 1688960 w 1688960"/>
              <a:gd name="connsiteY4" fmla="*/ 523220 h 523220"/>
              <a:gd name="connsiteX5" fmla="*/ 1109084 w 1688960"/>
              <a:gd name="connsiteY5" fmla="*/ 523220 h 523220"/>
              <a:gd name="connsiteX6" fmla="*/ 529207 w 1688960"/>
              <a:gd name="connsiteY6" fmla="*/ 523220 h 523220"/>
              <a:gd name="connsiteX7" fmla="*/ 0 w 1688960"/>
              <a:gd name="connsiteY7" fmla="*/ 523220 h 523220"/>
              <a:gd name="connsiteX8" fmla="*/ 0 w 1688960"/>
              <a:gd name="connsiteY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8960" h="523220" fill="none" extrusionOk="0">
                <a:moveTo>
                  <a:pt x="0" y="0"/>
                </a:moveTo>
                <a:cubicBezTo>
                  <a:pt x="230724" y="-57387"/>
                  <a:pt x="449373" y="53086"/>
                  <a:pt x="579876" y="0"/>
                </a:cubicBezTo>
                <a:cubicBezTo>
                  <a:pt x="710379" y="-53086"/>
                  <a:pt x="887061" y="7956"/>
                  <a:pt x="1109084" y="0"/>
                </a:cubicBezTo>
                <a:cubicBezTo>
                  <a:pt x="1331107" y="-7956"/>
                  <a:pt x="1410220" y="59693"/>
                  <a:pt x="1688960" y="0"/>
                </a:cubicBezTo>
                <a:cubicBezTo>
                  <a:pt x="1730742" y="146563"/>
                  <a:pt x="1640484" y="278443"/>
                  <a:pt x="1688960" y="523220"/>
                </a:cubicBezTo>
                <a:cubicBezTo>
                  <a:pt x="1566879" y="580498"/>
                  <a:pt x="1374065" y="461742"/>
                  <a:pt x="1109084" y="523220"/>
                </a:cubicBezTo>
                <a:cubicBezTo>
                  <a:pt x="844103" y="584698"/>
                  <a:pt x="809424" y="510483"/>
                  <a:pt x="529207" y="523220"/>
                </a:cubicBezTo>
                <a:cubicBezTo>
                  <a:pt x="248990" y="535957"/>
                  <a:pt x="171767" y="513770"/>
                  <a:pt x="0" y="523220"/>
                </a:cubicBezTo>
                <a:cubicBezTo>
                  <a:pt x="-5890" y="302586"/>
                  <a:pt x="25336" y="251800"/>
                  <a:pt x="0" y="0"/>
                </a:cubicBezTo>
                <a:close/>
              </a:path>
              <a:path w="1688960" h="523220" stroke="0" extrusionOk="0">
                <a:moveTo>
                  <a:pt x="0" y="0"/>
                </a:moveTo>
                <a:cubicBezTo>
                  <a:pt x="178418" y="-2397"/>
                  <a:pt x="363206" y="38708"/>
                  <a:pt x="546097" y="0"/>
                </a:cubicBezTo>
                <a:cubicBezTo>
                  <a:pt x="728988" y="-38708"/>
                  <a:pt x="851937" y="22694"/>
                  <a:pt x="1125973" y="0"/>
                </a:cubicBezTo>
                <a:cubicBezTo>
                  <a:pt x="1400009" y="-22694"/>
                  <a:pt x="1538016" y="29041"/>
                  <a:pt x="1688960" y="0"/>
                </a:cubicBezTo>
                <a:cubicBezTo>
                  <a:pt x="1739818" y="194010"/>
                  <a:pt x="1674846" y="361989"/>
                  <a:pt x="1688960" y="523220"/>
                </a:cubicBezTo>
                <a:cubicBezTo>
                  <a:pt x="1439100" y="547383"/>
                  <a:pt x="1392409" y="498832"/>
                  <a:pt x="1159753" y="523220"/>
                </a:cubicBezTo>
                <a:cubicBezTo>
                  <a:pt x="927097" y="547608"/>
                  <a:pt x="770518" y="462254"/>
                  <a:pt x="596766" y="523220"/>
                </a:cubicBezTo>
                <a:cubicBezTo>
                  <a:pt x="423014" y="584186"/>
                  <a:pt x="254057" y="499323"/>
                  <a:pt x="0" y="523220"/>
                </a:cubicBezTo>
                <a:cubicBezTo>
                  <a:pt x="-13267" y="273676"/>
                  <a:pt x="24968" y="109550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569383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มติที่ประชุม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736C4E-8D09-4AF5-B517-8EE7A9F8E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380" y="5503194"/>
            <a:ext cx="1735336" cy="1100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9679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4A02FE-1A6D-4C83-A71C-54CEF0E5FD78}"/>
              </a:ext>
            </a:extLst>
          </p:cNvPr>
          <p:cNvSpPr txBox="1"/>
          <p:nvPr/>
        </p:nvSpPr>
        <p:spPr>
          <a:xfrm>
            <a:off x="0" y="13251"/>
            <a:ext cx="12191999" cy="584775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เรื่องจากวาระ</a:t>
            </a:r>
            <a:r>
              <a:rPr lang="en-US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เพื่อพิจารณา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DAD81FA0-25B4-420B-80C6-66FE681BD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809" y="13251"/>
            <a:ext cx="1260335" cy="584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D6D1DF-1439-4E63-A02C-B98BEF27BEF6}"/>
              </a:ext>
            </a:extLst>
          </p:cNvPr>
          <p:cNvSpPr txBox="1"/>
          <p:nvPr/>
        </p:nvSpPr>
        <p:spPr>
          <a:xfrm>
            <a:off x="2681920" y="786416"/>
            <a:ext cx="81408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(ร่าง) ข้อบังคับคณะกรรมการหลักประกันสุขภาพแห่งชาติ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 </a:t>
            </a:r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เรื่อง </a:t>
            </a:r>
            <a:r>
              <a:rPr lang="th-TH" sz="2800" b="1" dirty="0">
                <a:solidFill>
                  <a:srgbClr val="0000CC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หลักเกณฑ์เกี่ยวกับการลงโทษปรับทางปกครอง</a:t>
            </a:r>
            <a:r>
              <a:rPr lang="en-US" sz="2800" b="1" dirty="0">
                <a:solidFill>
                  <a:srgbClr val="0000CC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 </a:t>
            </a:r>
            <a:r>
              <a:rPr lang="th-TH" sz="2800" b="1" dirty="0">
                <a:solidFill>
                  <a:srgbClr val="0000CC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และการเพิกถอนการขึ้นทะเบียนหน่วยบริการ พ.ศ. ....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6" name="Heptagon 5">
            <a:extLst>
              <a:ext uri="{FF2B5EF4-FFF2-40B4-BE49-F238E27FC236}">
                <a16:creationId xmlns:a16="http://schemas.microsoft.com/office/drawing/2014/main" id="{3F3B755F-BE9D-4662-8FE7-F785DDCC6501}"/>
              </a:ext>
            </a:extLst>
          </p:cNvPr>
          <p:cNvSpPr/>
          <p:nvPr/>
        </p:nvSpPr>
        <p:spPr>
          <a:xfrm>
            <a:off x="1724168" y="983312"/>
            <a:ext cx="762862" cy="560317"/>
          </a:xfrm>
          <a:prstGeom prst="heptagon">
            <a:avLst/>
          </a:prstGeom>
          <a:solidFill>
            <a:srgbClr val="3399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58596F-F3EC-42EF-9665-A536AEA5FF38}"/>
              </a:ext>
            </a:extLst>
          </p:cNvPr>
          <p:cNvSpPr txBox="1">
            <a:spLocks/>
          </p:cNvSpPr>
          <p:nvPr/>
        </p:nvSpPr>
        <p:spPr>
          <a:xfrm>
            <a:off x="335999" y="1851666"/>
            <a:ext cx="2852382" cy="548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มีรายละเอียดที่สำคัญ ดังนี้	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9">
            <a:extLst>
              <a:ext uri="{FF2B5EF4-FFF2-40B4-BE49-F238E27FC236}">
                <a16:creationId xmlns:a16="http://schemas.microsoft.com/office/drawing/2014/main" id="{FB4C5E96-746A-4680-ABBC-B0791CC03EB1}"/>
              </a:ext>
            </a:extLst>
          </p:cNvPr>
          <p:cNvSpPr txBox="1"/>
          <p:nvPr/>
        </p:nvSpPr>
        <p:spPr>
          <a:xfrm>
            <a:off x="308381" y="2511094"/>
            <a:ext cx="4045255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th-TH" sz="2400" b="1" u="sng" dirty="0">
                <a:solidFill>
                  <a:srgbClr val="0033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</a:t>
            </a:r>
            <a:r>
              <a:rPr lang="en-US" sz="2400" b="1" u="sng" dirty="0">
                <a:solidFill>
                  <a:srgbClr val="0033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400" b="1" u="sng" dirty="0">
                <a:solidFill>
                  <a:srgbClr val="0033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การลงโทษปรับทางปกครอง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   เหตุในการออกคำสั่งชำระค่าปรับ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   </a:t>
            </a:r>
            <a:r>
              <a:rPr lang="th-TH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การกำหนดค่าปรับ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- ข้อ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การชำระค่าปรับ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การอุทธรณ์คำสั่ง</a:t>
            </a:r>
          </a:p>
        </p:txBody>
      </p:sp>
      <p:sp>
        <p:nvSpPr>
          <p:cNvPr id="9" name="กล่องข้อความ 2">
            <a:extLst>
              <a:ext uri="{FF2B5EF4-FFF2-40B4-BE49-F238E27FC236}">
                <a16:creationId xmlns:a16="http://schemas.microsoft.com/office/drawing/2014/main" id="{E8794D1C-7548-411C-A959-9303A62DF3C8}"/>
              </a:ext>
            </a:extLst>
          </p:cNvPr>
          <p:cNvSpPr txBox="1"/>
          <p:nvPr/>
        </p:nvSpPr>
        <p:spPr>
          <a:xfrm>
            <a:off x="308381" y="4725329"/>
            <a:ext cx="430456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thaiDist">
              <a:spcBef>
                <a:spcPts val="0"/>
              </a:spcBef>
              <a:buNone/>
            </a:pPr>
            <a:r>
              <a:rPr lang="th-TH" sz="2400" b="1" u="sng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400" b="1" u="sng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การเพิกถอนการขึ้นทะเบียนหน่วยบริการ</a:t>
            </a:r>
          </a:p>
          <a:p>
            <a:pPr marL="0" indent="0" algn="thaiDist" defTabSz="627063">
              <a:spcBef>
                <a:spcPts val="0"/>
              </a:spcBef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การรายงาน และปัจจัยในการเพิกถอน  </a:t>
            </a:r>
          </a:p>
          <a:p>
            <a:pPr marL="0" indent="0" algn="thaiDist" defTabSz="627063">
              <a:spcBef>
                <a:spcPts val="0"/>
              </a:spcBef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การขึ้นทะเบียนหน่วยบริการ</a:t>
            </a:r>
          </a:p>
          <a:p>
            <a:pPr marL="0" indent="0" algn="thaiDist" defTabSz="627063">
              <a:spcBef>
                <a:spcPts val="0"/>
              </a:spcBef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การออกคำสั่งและการแจ้งคำสั่ง</a:t>
            </a:r>
          </a:p>
          <a:p>
            <a:pPr marL="0" indent="0" algn="thaiDist" defTabSz="627063">
              <a:spcBef>
                <a:spcPts val="0"/>
              </a:spcBef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การอุทธรณ์คำสั่ง</a:t>
            </a: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866F7FF-4A65-4798-8168-385ED5D0614E}"/>
              </a:ext>
            </a:extLst>
          </p:cNvPr>
          <p:cNvSpPr txBox="1">
            <a:spLocks/>
          </p:cNvSpPr>
          <p:nvPr/>
        </p:nvSpPr>
        <p:spPr>
          <a:xfrm>
            <a:off x="5426618" y="1872571"/>
            <a:ext cx="6656526" cy="4923798"/>
          </a:xfrm>
          <a:custGeom>
            <a:avLst/>
            <a:gdLst>
              <a:gd name="connsiteX0" fmla="*/ 0 w 6656526"/>
              <a:gd name="connsiteY0" fmla="*/ 0 h 4923798"/>
              <a:gd name="connsiteX1" fmla="*/ 355015 w 6656526"/>
              <a:gd name="connsiteY1" fmla="*/ 0 h 4923798"/>
              <a:gd name="connsiteX2" fmla="*/ 776595 w 6656526"/>
              <a:gd name="connsiteY2" fmla="*/ 0 h 4923798"/>
              <a:gd name="connsiteX3" fmla="*/ 1131609 w 6656526"/>
              <a:gd name="connsiteY3" fmla="*/ 0 h 4923798"/>
              <a:gd name="connsiteX4" fmla="*/ 1752885 w 6656526"/>
              <a:gd name="connsiteY4" fmla="*/ 0 h 4923798"/>
              <a:gd name="connsiteX5" fmla="*/ 2440726 w 6656526"/>
              <a:gd name="connsiteY5" fmla="*/ 0 h 4923798"/>
              <a:gd name="connsiteX6" fmla="*/ 3128567 w 6656526"/>
              <a:gd name="connsiteY6" fmla="*/ 0 h 4923798"/>
              <a:gd name="connsiteX7" fmla="*/ 3616712 w 6656526"/>
              <a:gd name="connsiteY7" fmla="*/ 0 h 4923798"/>
              <a:gd name="connsiteX8" fmla="*/ 3971727 w 6656526"/>
              <a:gd name="connsiteY8" fmla="*/ 0 h 4923798"/>
              <a:gd name="connsiteX9" fmla="*/ 4659568 w 6656526"/>
              <a:gd name="connsiteY9" fmla="*/ 0 h 4923798"/>
              <a:gd name="connsiteX10" fmla="*/ 5081148 w 6656526"/>
              <a:gd name="connsiteY10" fmla="*/ 0 h 4923798"/>
              <a:gd name="connsiteX11" fmla="*/ 5436163 w 6656526"/>
              <a:gd name="connsiteY11" fmla="*/ 0 h 4923798"/>
              <a:gd name="connsiteX12" fmla="*/ 5924308 w 6656526"/>
              <a:gd name="connsiteY12" fmla="*/ 0 h 4923798"/>
              <a:gd name="connsiteX13" fmla="*/ 6656526 w 6656526"/>
              <a:gd name="connsiteY13" fmla="*/ 0 h 4923798"/>
              <a:gd name="connsiteX14" fmla="*/ 6656526 w 6656526"/>
              <a:gd name="connsiteY14" fmla="*/ 497851 h 4923798"/>
              <a:gd name="connsiteX15" fmla="*/ 6656526 w 6656526"/>
              <a:gd name="connsiteY15" fmla="*/ 1143415 h 4923798"/>
              <a:gd name="connsiteX16" fmla="*/ 6656526 w 6656526"/>
              <a:gd name="connsiteY16" fmla="*/ 1542790 h 4923798"/>
              <a:gd name="connsiteX17" fmla="*/ 6656526 w 6656526"/>
              <a:gd name="connsiteY17" fmla="*/ 2139117 h 4923798"/>
              <a:gd name="connsiteX18" fmla="*/ 6656526 w 6656526"/>
              <a:gd name="connsiteY18" fmla="*/ 2735443 h 4923798"/>
              <a:gd name="connsiteX19" fmla="*/ 6656526 w 6656526"/>
              <a:gd name="connsiteY19" fmla="*/ 3331770 h 4923798"/>
              <a:gd name="connsiteX20" fmla="*/ 6656526 w 6656526"/>
              <a:gd name="connsiteY20" fmla="*/ 3780383 h 4923798"/>
              <a:gd name="connsiteX21" fmla="*/ 6656526 w 6656526"/>
              <a:gd name="connsiteY21" fmla="*/ 4425947 h 4923798"/>
              <a:gd name="connsiteX22" fmla="*/ 6656526 w 6656526"/>
              <a:gd name="connsiteY22" fmla="*/ 4923798 h 4923798"/>
              <a:gd name="connsiteX23" fmla="*/ 5968685 w 6656526"/>
              <a:gd name="connsiteY23" fmla="*/ 4923798 h 4923798"/>
              <a:gd name="connsiteX24" fmla="*/ 5280844 w 6656526"/>
              <a:gd name="connsiteY24" fmla="*/ 4923798 h 4923798"/>
              <a:gd name="connsiteX25" fmla="*/ 4792699 w 6656526"/>
              <a:gd name="connsiteY25" fmla="*/ 4923798 h 4923798"/>
              <a:gd name="connsiteX26" fmla="*/ 4437684 w 6656526"/>
              <a:gd name="connsiteY26" fmla="*/ 4923798 h 4923798"/>
              <a:gd name="connsiteX27" fmla="*/ 3949539 w 6656526"/>
              <a:gd name="connsiteY27" fmla="*/ 4923798 h 4923798"/>
              <a:gd name="connsiteX28" fmla="*/ 3261698 w 6656526"/>
              <a:gd name="connsiteY28" fmla="*/ 4923798 h 4923798"/>
              <a:gd name="connsiteX29" fmla="*/ 2640422 w 6656526"/>
              <a:gd name="connsiteY29" fmla="*/ 4923798 h 4923798"/>
              <a:gd name="connsiteX30" fmla="*/ 2152277 w 6656526"/>
              <a:gd name="connsiteY30" fmla="*/ 4923798 h 4923798"/>
              <a:gd name="connsiteX31" fmla="*/ 1797262 w 6656526"/>
              <a:gd name="connsiteY31" fmla="*/ 4923798 h 4923798"/>
              <a:gd name="connsiteX32" fmla="*/ 1442247 w 6656526"/>
              <a:gd name="connsiteY32" fmla="*/ 4923798 h 4923798"/>
              <a:gd name="connsiteX33" fmla="*/ 954102 w 6656526"/>
              <a:gd name="connsiteY33" fmla="*/ 4923798 h 4923798"/>
              <a:gd name="connsiteX34" fmla="*/ 0 w 6656526"/>
              <a:gd name="connsiteY34" fmla="*/ 4923798 h 4923798"/>
              <a:gd name="connsiteX35" fmla="*/ 0 w 6656526"/>
              <a:gd name="connsiteY35" fmla="*/ 4524423 h 4923798"/>
              <a:gd name="connsiteX36" fmla="*/ 0 w 6656526"/>
              <a:gd name="connsiteY36" fmla="*/ 3878859 h 4923798"/>
              <a:gd name="connsiteX37" fmla="*/ 0 w 6656526"/>
              <a:gd name="connsiteY37" fmla="*/ 3331770 h 4923798"/>
              <a:gd name="connsiteX38" fmla="*/ 0 w 6656526"/>
              <a:gd name="connsiteY38" fmla="*/ 2784681 h 4923798"/>
              <a:gd name="connsiteX39" fmla="*/ 0 w 6656526"/>
              <a:gd name="connsiteY39" fmla="*/ 2336069 h 4923798"/>
              <a:gd name="connsiteX40" fmla="*/ 0 w 6656526"/>
              <a:gd name="connsiteY40" fmla="*/ 1690504 h 4923798"/>
              <a:gd name="connsiteX41" fmla="*/ 0 w 6656526"/>
              <a:gd name="connsiteY41" fmla="*/ 1044939 h 4923798"/>
              <a:gd name="connsiteX42" fmla="*/ 0 w 6656526"/>
              <a:gd name="connsiteY42" fmla="*/ 596327 h 4923798"/>
              <a:gd name="connsiteX43" fmla="*/ 0 w 6656526"/>
              <a:gd name="connsiteY43" fmla="*/ 0 h 492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656526" h="4923798" fill="none" extrusionOk="0">
                <a:moveTo>
                  <a:pt x="0" y="0"/>
                </a:moveTo>
                <a:cubicBezTo>
                  <a:pt x="175851" y="-27586"/>
                  <a:pt x="267585" y="18387"/>
                  <a:pt x="355015" y="0"/>
                </a:cubicBezTo>
                <a:cubicBezTo>
                  <a:pt x="442445" y="-18387"/>
                  <a:pt x="614538" y="9833"/>
                  <a:pt x="776595" y="0"/>
                </a:cubicBezTo>
                <a:cubicBezTo>
                  <a:pt x="938652" y="-9833"/>
                  <a:pt x="1052751" y="14247"/>
                  <a:pt x="1131609" y="0"/>
                </a:cubicBezTo>
                <a:cubicBezTo>
                  <a:pt x="1210467" y="-14247"/>
                  <a:pt x="1583984" y="73175"/>
                  <a:pt x="1752885" y="0"/>
                </a:cubicBezTo>
                <a:cubicBezTo>
                  <a:pt x="1921786" y="-73175"/>
                  <a:pt x="2155766" y="20686"/>
                  <a:pt x="2440726" y="0"/>
                </a:cubicBezTo>
                <a:cubicBezTo>
                  <a:pt x="2725686" y="-20686"/>
                  <a:pt x="2913986" y="72304"/>
                  <a:pt x="3128567" y="0"/>
                </a:cubicBezTo>
                <a:cubicBezTo>
                  <a:pt x="3343148" y="-72304"/>
                  <a:pt x="3499293" y="24684"/>
                  <a:pt x="3616712" y="0"/>
                </a:cubicBezTo>
                <a:cubicBezTo>
                  <a:pt x="3734131" y="-24684"/>
                  <a:pt x="3822291" y="39486"/>
                  <a:pt x="3971727" y="0"/>
                </a:cubicBezTo>
                <a:cubicBezTo>
                  <a:pt x="4121163" y="-39486"/>
                  <a:pt x="4405808" y="29138"/>
                  <a:pt x="4659568" y="0"/>
                </a:cubicBezTo>
                <a:cubicBezTo>
                  <a:pt x="4913328" y="-29138"/>
                  <a:pt x="4988292" y="17337"/>
                  <a:pt x="5081148" y="0"/>
                </a:cubicBezTo>
                <a:cubicBezTo>
                  <a:pt x="5174004" y="-17337"/>
                  <a:pt x="5292315" y="14116"/>
                  <a:pt x="5436163" y="0"/>
                </a:cubicBezTo>
                <a:cubicBezTo>
                  <a:pt x="5580012" y="-14116"/>
                  <a:pt x="5790908" y="4571"/>
                  <a:pt x="5924308" y="0"/>
                </a:cubicBezTo>
                <a:cubicBezTo>
                  <a:pt x="6057708" y="-4571"/>
                  <a:pt x="6389565" y="8650"/>
                  <a:pt x="6656526" y="0"/>
                </a:cubicBezTo>
                <a:cubicBezTo>
                  <a:pt x="6663496" y="144544"/>
                  <a:pt x="6622692" y="374798"/>
                  <a:pt x="6656526" y="497851"/>
                </a:cubicBezTo>
                <a:cubicBezTo>
                  <a:pt x="6690360" y="620904"/>
                  <a:pt x="6598568" y="948965"/>
                  <a:pt x="6656526" y="1143415"/>
                </a:cubicBezTo>
                <a:cubicBezTo>
                  <a:pt x="6714484" y="1337865"/>
                  <a:pt x="6614641" y="1375992"/>
                  <a:pt x="6656526" y="1542790"/>
                </a:cubicBezTo>
                <a:cubicBezTo>
                  <a:pt x="6698411" y="1709588"/>
                  <a:pt x="6597530" y="1873534"/>
                  <a:pt x="6656526" y="2139117"/>
                </a:cubicBezTo>
                <a:cubicBezTo>
                  <a:pt x="6715522" y="2404700"/>
                  <a:pt x="6613718" y="2485483"/>
                  <a:pt x="6656526" y="2735443"/>
                </a:cubicBezTo>
                <a:cubicBezTo>
                  <a:pt x="6699334" y="2985403"/>
                  <a:pt x="6597409" y="3035105"/>
                  <a:pt x="6656526" y="3331770"/>
                </a:cubicBezTo>
                <a:cubicBezTo>
                  <a:pt x="6715643" y="3628435"/>
                  <a:pt x="6624099" y="3576771"/>
                  <a:pt x="6656526" y="3780383"/>
                </a:cubicBezTo>
                <a:cubicBezTo>
                  <a:pt x="6688953" y="3983995"/>
                  <a:pt x="6645868" y="4169861"/>
                  <a:pt x="6656526" y="4425947"/>
                </a:cubicBezTo>
                <a:cubicBezTo>
                  <a:pt x="6667184" y="4682033"/>
                  <a:pt x="6601820" y="4776165"/>
                  <a:pt x="6656526" y="4923798"/>
                </a:cubicBezTo>
                <a:cubicBezTo>
                  <a:pt x="6494065" y="4961988"/>
                  <a:pt x="6190566" y="4911367"/>
                  <a:pt x="5968685" y="4923798"/>
                </a:cubicBezTo>
                <a:cubicBezTo>
                  <a:pt x="5746804" y="4936229"/>
                  <a:pt x="5523001" y="4911769"/>
                  <a:pt x="5280844" y="4923798"/>
                </a:cubicBezTo>
                <a:cubicBezTo>
                  <a:pt x="5038687" y="4935827"/>
                  <a:pt x="5033701" y="4887481"/>
                  <a:pt x="4792699" y="4923798"/>
                </a:cubicBezTo>
                <a:cubicBezTo>
                  <a:pt x="4551698" y="4960115"/>
                  <a:pt x="4574257" y="4896660"/>
                  <a:pt x="4437684" y="4923798"/>
                </a:cubicBezTo>
                <a:cubicBezTo>
                  <a:pt x="4301112" y="4950936"/>
                  <a:pt x="4140672" y="4905752"/>
                  <a:pt x="3949539" y="4923798"/>
                </a:cubicBezTo>
                <a:cubicBezTo>
                  <a:pt x="3758407" y="4941844"/>
                  <a:pt x="3493354" y="4875590"/>
                  <a:pt x="3261698" y="4923798"/>
                </a:cubicBezTo>
                <a:cubicBezTo>
                  <a:pt x="3030042" y="4972006"/>
                  <a:pt x="2780208" y="4879307"/>
                  <a:pt x="2640422" y="4923798"/>
                </a:cubicBezTo>
                <a:cubicBezTo>
                  <a:pt x="2500636" y="4968289"/>
                  <a:pt x="2333102" y="4871908"/>
                  <a:pt x="2152277" y="4923798"/>
                </a:cubicBezTo>
                <a:cubicBezTo>
                  <a:pt x="1971453" y="4975688"/>
                  <a:pt x="1874463" y="4922473"/>
                  <a:pt x="1797262" y="4923798"/>
                </a:cubicBezTo>
                <a:cubicBezTo>
                  <a:pt x="1720061" y="4925123"/>
                  <a:pt x="1607677" y="4899291"/>
                  <a:pt x="1442247" y="4923798"/>
                </a:cubicBezTo>
                <a:cubicBezTo>
                  <a:pt x="1276817" y="4948305"/>
                  <a:pt x="1078210" y="4888930"/>
                  <a:pt x="954102" y="4923798"/>
                </a:cubicBezTo>
                <a:cubicBezTo>
                  <a:pt x="829995" y="4958666"/>
                  <a:pt x="427295" y="4902993"/>
                  <a:pt x="0" y="4923798"/>
                </a:cubicBezTo>
                <a:cubicBezTo>
                  <a:pt x="-16270" y="4826217"/>
                  <a:pt x="5478" y="4644706"/>
                  <a:pt x="0" y="4524423"/>
                </a:cubicBezTo>
                <a:cubicBezTo>
                  <a:pt x="-5478" y="4404140"/>
                  <a:pt x="74617" y="4049101"/>
                  <a:pt x="0" y="3878859"/>
                </a:cubicBezTo>
                <a:cubicBezTo>
                  <a:pt x="-74617" y="3708617"/>
                  <a:pt x="51835" y="3549229"/>
                  <a:pt x="0" y="3331770"/>
                </a:cubicBezTo>
                <a:cubicBezTo>
                  <a:pt x="-51835" y="3114311"/>
                  <a:pt x="29282" y="3040072"/>
                  <a:pt x="0" y="2784681"/>
                </a:cubicBezTo>
                <a:cubicBezTo>
                  <a:pt x="-29282" y="2529290"/>
                  <a:pt x="5407" y="2558097"/>
                  <a:pt x="0" y="2336069"/>
                </a:cubicBezTo>
                <a:cubicBezTo>
                  <a:pt x="-5407" y="2114041"/>
                  <a:pt x="38040" y="1883458"/>
                  <a:pt x="0" y="1690504"/>
                </a:cubicBezTo>
                <a:cubicBezTo>
                  <a:pt x="-38040" y="1497550"/>
                  <a:pt x="63514" y="1213130"/>
                  <a:pt x="0" y="1044939"/>
                </a:cubicBezTo>
                <a:cubicBezTo>
                  <a:pt x="-63514" y="876749"/>
                  <a:pt x="33322" y="777258"/>
                  <a:pt x="0" y="596327"/>
                </a:cubicBezTo>
                <a:cubicBezTo>
                  <a:pt x="-33322" y="415396"/>
                  <a:pt x="53897" y="158512"/>
                  <a:pt x="0" y="0"/>
                </a:cubicBezTo>
                <a:close/>
              </a:path>
              <a:path w="6656526" h="4923798" stroke="0" extrusionOk="0">
                <a:moveTo>
                  <a:pt x="0" y="0"/>
                </a:moveTo>
                <a:cubicBezTo>
                  <a:pt x="246807" y="-63431"/>
                  <a:pt x="338390" y="61694"/>
                  <a:pt x="554711" y="0"/>
                </a:cubicBezTo>
                <a:cubicBezTo>
                  <a:pt x="771032" y="-61694"/>
                  <a:pt x="890382" y="72966"/>
                  <a:pt x="1175986" y="0"/>
                </a:cubicBezTo>
                <a:cubicBezTo>
                  <a:pt x="1461591" y="-72966"/>
                  <a:pt x="1469472" y="2734"/>
                  <a:pt x="1597566" y="0"/>
                </a:cubicBezTo>
                <a:cubicBezTo>
                  <a:pt x="1725660" y="-2734"/>
                  <a:pt x="2124519" y="2231"/>
                  <a:pt x="2285407" y="0"/>
                </a:cubicBezTo>
                <a:cubicBezTo>
                  <a:pt x="2446295" y="-2231"/>
                  <a:pt x="2663073" y="19781"/>
                  <a:pt x="2906683" y="0"/>
                </a:cubicBezTo>
                <a:cubicBezTo>
                  <a:pt x="3150293" y="-19781"/>
                  <a:pt x="3335864" y="25104"/>
                  <a:pt x="3461394" y="0"/>
                </a:cubicBezTo>
                <a:cubicBezTo>
                  <a:pt x="3586924" y="-25104"/>
                  <a:pt x="3776811" y="2170"/>
                  <a:pt x="3949539" y="0"/>
                </a:cubicBezTo>
                <a:cubicBezTo>
                  <a:pt x="4122268" y="-2170"/>
                  <a:pt x="4210354" y="19039"/>
                  <a:pt x="4437684" y="0"/>
                </a:cubicBezTo>
                <a:cubicBezTo>
                  <a:pt x="4665015" y="-19039"/>
                  <a:pt x="4843420" y="20541"/>
                  <a:pt x="4992395" y="0"/>
                </a:cubicBezTo>
                <a:cubicBezTo>
                  <a:pt x="5141370" y="-20541"/>
                  <a:pt x="5277537" y="28202"/>
                  <a:pt x="5413974" y="0"/>
                </a:cubicBezTo>
                <a:cubicBezTo>
                  <a:pt x="5550411" y="-28202"/>
                  <a:pt x="5783714" y="12149"/>
                  <a:pt x="6035250" y="0"/>
                </a:cubicBezTo>
                <a:cubicBezTo>
                  <a:pt x="6286786" y="-12149"/>
                  <a:pt x="6432259" y="63071"/>
                  <a:pt x="6656526" y="0"/>
                </a:cubicBezTo>
                <a:cubicBezTo>
                  <a:pt x="6674509" y="162320"/>
                  <a:pt x="6649058" y="372591"/>
                  <a:pt x="6656526" y="547089"/>
                </a:cubicBezTo>
                <a:cubicBezTo>
                  <a:pt x="6663994" y="721587"/>
                  <a:pt x="6649112" y="956233"/>
                  <a:pt x="6656526" y="1192653"/>
                </a:cubicBezTo>
                <a:cubicBezTo>
                  <a:pt x="6663940" y="1429073"/>
                  <a:pt x="6598982" y="1442662"/>
                  <a:pt x="6656526" y="1690504"/>
                </a:cubicBezTo>
                <a:cubicBezTo>
                  <a:pt x="6714070" y="1938346"/>
                  <a:pt x="6622158" y="1894651"/>
                  <a:pt x="6656526" y="2089879"/>
                </a:cubicBezTo>
                <a:cubicBezTo>
                  <a:pt x="6690894" y="2285107"/>
                  <a:pt x="6641758" y="2407977"/>
                  <a:pt x="6656526" y="2489253"/>
                </a:cubicBezTo>
                <a:cubicBezTo>
                  <a:pt x="6671294" y="2570529"/>
                  <a:pt x="6630666" y="2811115"/>
                  <a:pt x="6656526" y="2987104"/>
                </a:cubicBezTo>
                <a:cubicBezTo>
                  <a:pt x="6682386" y="3163093"/>
                  <a:pt x="6645667" y="3256599"/>
                  <a:pt x="6656526" y="3435717"/>
                </a:cubicBezTo>
                <a:cubicBezTo>
                  <a:pt x="6667385" y="3614835"/>
                  <a:pt x="6618176" y="3728050"/>
                  <a:pt x="6656526" y="3933568"/>
                </a:cubicBezTo>
                <a:cubicBezTo>
                  <a:pt x="6694876" y="4139086"/>
                  <a:pt x="6585774" y="4483316"/>
                  <a:pt x="6656526" y="4923798"/>
                </a:cubicBezTo>
                <a:cubicBezTo>
                  <a:pt x="6433633" y="4932641"/>
                  <a:pt x="6255759" y="4897006"/>
                  <a:pt x="6101816" y="4923798"/>
                </a:cubicBezTo>
                <a:cubicBezTo>
                  <a:pt x="5947873" y="4950590"/>
                  <a:pt x="5756719" y="4899205"/>
                  <a:pt x="5480540" y="4923798"/>
                </a:cubicBezTo>
                <a:cubicBezTo>
                  <a:pt x="5204361" y="4948391"/>
                  <a:pt x="5105934" y="4852634"/>
                  <a:pt x="4859264" y="4923798"/>
                </a:cubicBezTo>
                <a:cubicBezTo>
                  <a:pt x="4612594" y="4994962"/>
                  <a:pt x="4548286" y="4872757"/>
                  <a:pt x="4371119" y="4923798"/>
                </a:cubicBezTo>
                <a:cubicBezTo>
                  <a:pt x="4193952" y="4974839"/>
                  <a:pt x="4103000" y="4920071"/>
                  <a:pt x="3949539" y="4923798"/>
                </a:cubicBezTo>
                <a:cubicBezTo>
                  <a:pt x="3796078" y="4927525"/>
                  <a:pt x="3769959" y="4909985"/>
                  <a:pt x="3594524" y="4923798"/>
                </a:cubicBezTo>
                <a:cubicBezTo>
                  <a:pt x="3419090" y="4937611"/>
                  <a:pt x="3310518" y="4895668"/>
                  <a:pt x="3106379" y="4923798"/>
                </a:cubicBezTo>
                <a:cubicBezTo>
                  <a:pt x="2902240" y="4951928"/>
                  <a:pt x="2925232" y="4906778"/>
                  <a:pt x="2751364" y="4923798"/>
                </a:cubicBezTo>
                <a:cubicBezTo>
                  <a:pt x="2577497" y="4940818"/>
                  <a:pt x="2412800" y="4884617"/>
                  <a:pt x="2263219" y="4923798"/>
                </a:cubicBezTo>
                <a:cubicBezTo>
                  <a:pt x="2113639" y="4962979"/>
                  <a:pt x="1862426" y="4871905"/>
                  <a:pt x="1575378" y="4923798"/>
                </a:cubicBezTo>
                <a:cubicBezTo>
                  <a:pt x="1288330" y="4975691"/>
                  <a:pt x="1316565" y="4902817"/>
                  <a:pt x="1153798" y="4923798"/>
                </a:cubicBezTo>
                <a:cubicBezTo>
                  <a:pt x="991031" y="4944779"/>
                  <a:pt x="741056" y="4880847"/>
                  <a:pt x="532522" y="4923798"/>
                </a:cubicBezTo>
                <a:cubicBezTo>
                  <a:pt x="323988" y="4966749"/>
                  <a:pt x="189620" y="4905566"/>
                  <a:pt x="0" y="4923798"/>
                </a:cubicBezTo>
                <a:cubicBezTo>
                  <a:pt x="-34313" y="4701264"/>
                  <a:pt x="19955" y="4597916"/>
                  <a:pt x="0" y="4475185"/>
                </a:cubicBezTo>
                <a:cubicBezTo>
                  <a:pt x="-19955" y="4352454"/>
                  <a:pt x="35304" y="4154687"/>
                  <a:pt x="0" y="3977335"/>
                </a:cubicBezTo>
                <a:cubicBezTo>
                  <a:pt x="-35304" y="3799983"/>
                  <a:pt x="29104" y="3646263"/>
                  <a:pt x="0" y="3331770"/>
                </a:cubicBezTo>
                <a:cubicBezTo>
                  <a:pt x="-29104" y="3017277"/>
                  <a:pt x="3728" y="2852333"/>
                  <a:pt x="0" y="2686205"/>
                </a:cubicBezTo>
                <a:cubicBezTo>
                  <a:pt x="-3728" y="2520078"/>
                  <a:pt x="28074" y="2380778"/>
                  <a:pt x="0" y="2089879"/>
                </a:cubicBezTo>
                <a:cubicBezTo>
                  <a:pt x="-28074" y="1798980"/>
                  <a:pt x="59525" y="1652115"/>
                  <a:pt x="0" y="1493552"/>
                </a:cubicBezTo>
                <a:cubicBezTo>
                  <a:pt x="-59525" y="1334989"/>
                  <a:pt x="41539" y="1265981"/>
                  <a:pt x="0" y="1094177"/>
                </a:cubicBezTo>
                <a:cubicBezTo>
                  <a:pt x="-41539" y="922373"/>
                  <a:pt x="61469" y="769243"/>
                  <a:pt x="0" y="497851"/>
                </a:cubicBezTo>
                <a:cubicBezTo>
                  <a:pt x="-61469" y="226459"/>
                  <a:pt x="9667" y="162894"/>
                  <a:pt x="0" y="0"/>
                </a:cubicBezTo>
                <a:close/>
              </a:path>
            </a:pathLst>
          </a:custGeom>
          <a:ln w="28575">
            <a:solidFill>
              <a:srgbClr val="0000CC"/>
            </a:solidFill>
            <a:extLst>
              <a:ext uri="{C807C97D-BFC1-408E-A445-0C87EB9F89A2}">
                <ask:lineSketchStyleProps xmlns:ask="http://schemas.microsoft.com/office/drawing/2018/sketchyshapes" sd="41118736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th-TH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แนวทางกำหนดค่าปรับทางปกครอง  (ข้อ </a:t>
            </a:r>
            <a:r>
              <a:rPr lang="en-US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(ร่าง) ข้อบังคับ)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ข้อ 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6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การลงโทษปรับทางปกครอง ให้คณะกรรมการควบคุมคุณภาพและมาตรฐานกำหนดค่าปรับทางปกครอง ตามแนวทางดังนี้ </a:t>
            </a:r>
            <a:endParaRPr lang="en-US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l" eaLnBrk="0" hangingPunct="0">
              <a:lnSpc>
                <a:spcPct val="120000"/>
              </a:lnSpc>
              <a:spcBef>
                <a:spcPts val="0"/>
              </a:spcBef>
              <a:tabLst>
                <a:tab pos="720090" algn="l"/>
                <a:tab pos="900430" algn="l"/>
                <a:tab pos="1080135" algn="l"/>
                <a:tab pos="3063240" algn="l"/>
                <a:tab pos="5244465" algn="l"/>
              </a:tabLs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(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ในกรณีเป็นการกระทำความผิดครั้งแรก ให้กำหนดค่าปรับทางปกครองเป็น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จำนวนร้อยละห้าสิบของจำนวนค่าปรับทางปกครองสูงสุด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l" eaLnBrk="0" hangingPunct="0">
              <a:lnSpc>
                <a:spcPct val="120000"/>
              </a:lnSpc>
              <a:spcBef>
                <a:spcPts val="0"/>
              </a:spcBef>
              <a:tabLst>
                <a:tab pos="720090" algn="l"/>
                <a:tab pos="900430" algn="l"/>
                <a:tab pos="1080135" algn="l"/>
                <a:tab pos="3063240" algn="l"/>
                <a:tab pos="5244465" algn="l"/>
              </a:tabLs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(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ในกรณีเป็นการกระทำความผิดครั้งที่สอง ให้กำหนดค่าปรับทางปกครองเป็นจำนวน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ร้อยละเจ็ดสิบห้าของจำนวนค่าปรับทางปกครองสูงสุด</a:t>
            </a:r>
            <a:r>
              <a:rPr lang="th-TH" b="1" strike="sngStrike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l" eaLnBrk="0" hangingPunct="0">
              <a:lnSpc>
                <a:spcPct val="120000"/>
              </a:lnSpc>
              <a:spcBef>
                <a:spcPts val="0"/>
              </a:spcBef>
              <a:tabLst>
                <a:tab pos="720090" algn="l"/>
                <a:tab pos="900430" algn="l"/>
                <a:tab pos="1080135" algn="l"/>
                <a:tab pos="3063240" algn="l"/>
                <a:tab pos="5244465" algn="l"/>
              </a:tabLs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(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ในกรณีเป็นการกระทำความผิดตั้งแต่ครั้งที่สามเป็นต้นไป ให้กำหนดค่าปรับทางปกครอง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เต็มจำนวนค่าปรับทางปกครองสูงสุด</a:t>
            </a:r>
            <a:r>
              <a:rPr lang="th-TH" b="1" strike="sngStrike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l" eaLnBrk="0" hangingPunct="0">
              <a:lnSpc>
                <a:spcPct val="120000"/>
              </a:lnSpc>
              <a:spcBef>
                <a:spcPts val="0"/>
              </a:spcBef>
              <a:tabLst>
                <a:tab pos="720090" algn="l"/>
                <a:tab pos="900430" algn="l"/>
                <a:tab pos="1080135" algn="l"/>
                <a:tab pos="3063240" algn="l"/>
                <a:tab pos="5244465" algn="l"/>
              </a:tabLs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ในกรณีการกระทำความผิดมีสภาพอันร้ายแรง คณะกรรมการควบคุมคุณภาพและมาตรฐานอาจกำหนดค่าปรับทางปกครองแตกต่างจากแนวทางตาม (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(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และ (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ก็ได้ แต่ไม่เกินหนึ่งแสนบาท </a:t>
            </a:r>
            <a:endParaRPr lang="en-US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1A6D74-0AD8-431E-8615-EFA4EEA008E6}"/>
              </a:ext>
            </a:extLst>
          </p:cNvPr>
          <p:cNvCxnSpPr/>
          <p:nvPr/>
        </p:nvCxnSpPr>
        <p:spPr>
          <a:xfrm>
            <a:off x="3302758" y="3480590"/>
            <a:ext cx="1897039" cy="0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400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2677</Words>
  <Application>Microsoft Office PowerPoint</Application>
  <PresentationFormat>Widescreen</PresentationFormat>
  <Paragraphs>157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TH SarabunPSK</vt:lpstr>
      <vt:lpstr>Office Theme</vt:lpstr>
      <vt:lpstr>มติและสาระสำคัญจากการประชุม คณะกรรมการหลักประกันสุขภาพแห่งชาติ  ครั้งที่ 1/2565 วันที่ 6 มกราคม 2565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หมวด 1 วิธีปฏิบัติเกี่ยวกับการตรวจสอบเอกสารหลักฐานการเรียกเก็บค่าใช้จ่ายเพื่อบริการสาธารณสุขของหน่วยบริกา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มติและสาระสำคัญจากการประชุม คณะกรรมการหลักประกันสุขภาพแห่งชาติ  ครั้งที่ 1/2565 วันที่ 6 มกราคม 2565</dc:title>
  <dc:creator>chattika maeprasart</dc:creator>
  <cp:lastModifiedBy>chattika maeprasart</cp:lastModifiedBy>
  <cp:revision>24</cp:revision>
  <dcterms:created xsi:type="dcterms:W3CDTF">2022-01-14T09:32:23Z</dcterms:created>
  <dcterms:modified xsi:type="dcterms:W3CDTF">2022-02-21T10:36:15Z</dcterms:modified>
</cp:coreProperties>
</file>